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447" r:id="rId3"/>
    <p:sldId id="448" r:id="rId4"/>
    <p:sldId id="496" r:id="rId5"/>
    <p:sldId id="452" r:id="rId6"/>
    <p:sldId id="449" r:id="rId7"/>
    <p:sldId id="491" r:id="rId8"/>
    <p:sldId id="450" r:id="rId9"/>
    <p:sldId id="451" r:id="rId10"/>
    <p:sldId id="456" r:id="rId11"/>
    <p:sldId id="457" r:id="rId12"/>
    <p:sldId id="458" r:id="rId13"/>
    <p:sldId id="429" r:id="rId14"/>
    <p:sldId id="434" r:id="rId15"/>
    <p:sldId id="459" r:id="rId16"/>
    <p:sldId id="453" r:id="rId17"/>
    <p:sldId id="454" r:id="rId18"/>
    <p:sldId id="455" r:id="rId19"/>
    <p:sldId id="464" r:id="rId20"/>
    <p:sldId id="465" r:id="rId21"/>
    <p:sldId id="460" r:id="rId22"/>
    <p:sldId id="309" r:id="rId23"/>
    <p:sldId id="461" r:id="rId24"/>
    <p:sldId id="466" r:id="rId25"/>
    <p:sldId id="470" r:id="rId26"/>
    <p:sldId id="377" r:id="rId27"/>
    <p:sldId id="390" r:id="rId28"/>
    <p:sldId id="471" r:id="rId29"/>
    <p:sldId id="472" r:id="rId30"/>
    <p:sldId id="493" r:id="rId31"/>
    <p:sldId id="473" r:id="rId32"/>
    <p:sldId id="474" r:id="rId33"/>
    <p:sldId id="373" r:id="rId34"/>
    <p:sldId id="424" r:id="rId35"/>
    <p:sldId id="430" r:id="rId36"/>
    <p:sldId id="468" r:id="rId37"/>
    <p:sldId id="469" r:id="rId38"/>
    <p:sldId id="475" r:id="rId39"/>
    <p:sldId id="476" r:id="rId40"/>
    <p:sldId id="365" r:id="rId41"/>
    <p:sldId id="477" r:id="rId42"/>
    <p:sldId id="478" r:id="rId43"/>
    <p:sldId id="480" r:id="rId44"/>
    <p:sldId id="481" r:id="rId45"/>
    <p:sldId id="492" r:id="rId46"/>
    <p:sldId id="479" r:id="rId47"/>
    <p:sldId id="482" r:id="rId48"/>
    <p:sldId id="497" r:id="rId49"/>
    <p:sldId id="483" r:id="rId50"/>
    <p:sldId id="419" r:id="rId51"/>
    <p:sldId id="498" r:id="rId52"/>
    <p:sldId id="484" r:id="rId53"/>
    <p:sldId id="485" r:id="rId54"/>
    <p:sldId id="494" r:id="rId55"/>
    <p:sldId id="486" r:id="rId56"/>
    <p:sldId id="487" r:id="rId57"/>
    <p:sldId id="490" r:id="rId58"/>
    <p:sldId id="489" r:id="rId59"/>
    <p:sldId id="495" r:id="rId60"/>
    <p:sldId id="488" r:id="rId61"/>
    <p:sldId id="342" r:id="rId62"/>
    <p:sldId id="350" r:id="rId63"/>
    <p:sldId id="41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A143E5"/>
    <a:srgbClr val="EC6FFF"/>
    <a:srgbClr val="69B070"/>
    <a:srgbClr val="FFF1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50000" autoAdjust="0"/>
  </p:normalViewPr>
  <p:slideViewPr>
    <p:cSldViewPr snapToGrid="0" snapToObjects="1">
      <p:cViewPr varScale="1">
        <p:scale>
          <a:sx n="113" d="100"/>
          <a:sy n="113" d="100"/>
        </p:scale>
        <p:origin x="1272" y="192"/>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2256" y="3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DC99A3-0AA3-B048-946A-EF98F7302A86}" type="datetimeFigureOut">
              <a:rPr lang="en-US" smtClean="0"/>
              <a:t>12/6/18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7C5F0A-5937-464A-BA9C-1159BF7EBB33}" type="slidenum">
              <a:rPr lang="en-US" smtClean="0"/>
              <a:t>‹#›</a:t>
            </a:fld>
            <a:endParaRPr lang="en-US"/>
          </a:p>
        </p:txBody>
      </p:sp>
    </p:spTree>
    <p:extLst>
      <p:ext uri="{BB962C8B-B14F-4D97-AF65-F5344CB8AC3E}">
        <p14:creationId xmlns:p14="http://schemas.microsoft.com/office/powerpoint/2010/main" val="125864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0F03A-C50B-2641-971B-E92627E1489C}" type="datetimeFigureOut">
              <a:rPr lang="en-US" smtClean="0"/>
              <a:t>12/6/18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40EC0-7D8D-4947-A510-8FCD1D1D555B}" type="slidenum">
              <a:rPr lang="en-US" smtClean="0"/>
              <a:t>‹#›</a:t>
            </a:fld>
            <a:endParaRPr lang="en-US"/>
          </a:p>
        </p:txBody>
      </p:sp>
    </p:spTree>
    <p:extLst>
      <p:ext uri="{BB962C8B-B14F-4D97-AF65-F5344CB8AC3E}">
        <p14:creationId xmlns:p14="http://schemas.microsoft.com/office/powerpoint/2010/main" val="3959487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thrilled and grateful for this opportunity. Thank you all. </a:t>
            </a:r>
          </a:p>
        </p:txBody>
      </p:sp>
      <p:sp>
        <p:nvSpPr>
          <p:cNvPr id="4" name="Slide Number Placeholder 3"/>
          <p:cNvSpPr>
            <a:spLocks noGrp="1"/>
          </p:cNvSpPr>
          <p:nvPr>
            <p:ph type="sldNum" sz="quarter" idx="10"/>
          </p:nvPr>
        </p:nvSpPr>
        <p:spPr/>
        <p:txBody>
          <a:bodyPr/>
          <a:lstStyle/>
          <a:p>
            <a:fld id="{CA240EC0-7D8D-4947-A510-8FCD1D1D555B}" type="slidenum">
              <a:rPr lang="en-US" smtClean="0"/>
              <a:t>1</a:t>
            </a:fld>
            <a:endParaRPr lang="en-US"/>
          </a:p>
        </p:txBody>
      </p:sp>
    </p:spTree>
    <p:extLst>
      <p:ext uri="{BB962C8B-B14F-4D97-AF65-F5344CB8AC3E}">
        <p14:creationId xmlns:p14="http://schemas.microsoft.com/office/powerpoint/2010/main" val="19889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fathomed questions of mutual coordination about as brilliantly as anyone prior to Thomas Schelling.</a:t>
            </a:r>
          </a:p>
          <a:p>
            <a:r>
              <a:rPr lang="en-US" dirty="0"/>
              <a:t>He tended to see things as focal points all the way down.</a:t>
            </a:r>
          </a:p>
          <a:p>
            <a:r>
              <a:rPr lang="en-US" dirty="0"/>
              <a:t>He spoke of language as convention, like David K. Lewis later.</a:t>
            </a:r>
          </a:p>
          <a:p>
            <a:r>
              <a:rPr lang="en-US" dirty="0"/>
              <a:t>Convention does not imply contract or consent, it is a broader concept. </a:t>
            </a:r>
          </a:p>
        </p:txBody>
      </p:sp>
      <p:sp>
        <p:nvSpPr>
          <p:cNvPr id="4" name="Slide Number Placeholder 3"/>
          <p:cNvSpPr>
            <a:spLocks noGrp="1"/>
          </p:cNvSpPr>
          <p:nvPr>
            <p:ph type="sldNum" sz="quarter" idx="10"/>
          </p:nvPr>
        </p:nvSpPr>
        <p:spPr/>
        <p:txBody>
          <a:bodyPr/>
          <a:lstStyle/>
          <a:p>
            <a:fld id="{CA240EC0-7D8D-4947-A510-8FCD1D1D555B}" type="slidenum">
              <a:rPr lang="en-US" smtClean="0"/>
              <a:t>33</a:t>
            </a:fld>
            <a:endParaRPr lang="en-US"/>
          </a:p>
        </p:txBody>
      </p:sp>
    </p:spTree>
    <p:extLst>
      <p:ext uri="{BB962C8B-B14F-4D97-AF65-F5344CB8AC3E}">
        <p14:creationId xmlns:p14="http://schemas.microsoft.com/office/powerpoint/2010/main" val="60004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conventions are natural, in the sense that they are quite necessary to any social system that survives, and in that sense universal. </a:t>
            </a:r>
          </a:p>
          <a:p>
            <a:r>
              <a:rPr lang="en-US" dirty="0"/>
              <a:t>He attacked social contract and instead interpreted political authority in conventionalist terms. So political authority would be here, as conventional but not a matter of contract or consent.</a:t>
            </a:r>
          </a:p>
          <a:p>
            <a:r>
              <a:rPr lang="en-US" dirty="0"/>
              <a:t>And he did likewise for commutative justice.</a:t>
            </a:r>
          </a:p>
          <a:p>
            <a:r>
              <a:rPr lang="en-US" dirty="0"/>
              <a:t>He said liberty was the perfection of civil society, but he knew that perfection was something not fully attainable and that the very idea of such perfection was fraught with internal tensions and paradoxes. </a:t>
            </a:r>
          </a:p>
        </p:txBody>
      </p:sp>
      <p:sp>
        <p:nvSpPr>
          <p:cNvPr id="4" name="Slide Number Placeholder 3"/>
          <p:cNvSpPr>
            <a:spLocks noGrp="1"/>
          </p:cNvSpPr>
          <p:nvPr>
            <p:ph type="sldNum" sz="quarter" idx="10"/>
          </p:nvPr>
        </p:nvSpPr>
        <p:spPr/>
        <p:txBody>
          <a:bodyPr/>
          <a:lstStyle/>
          <a:p>
            <a:fld id="{CA240EC0-7D8D-4947-A510-8FCD1D1D555B}" type="slidenum">
              <a:rPr lang="en-US" smtClean="0"/>
              <a:t>34</a:t>
            </a:fld>
            <a:endParaRPr lang="en-US"/>
          </a:p>
        </p:txBody>
      </p:sp>
    </p:spTree>
    <p:extLst>
      <p:ext uri="{BB962C8B-B14F-4D97-AF65-F5344CB8AC3E}">
        <p14:creationId xmlns:p14="http://schemas.microsoft.com/office/powerpoint/2010/main" val="273304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40EC0-7D8D-4947-A510-8FCD1D1D555B}" type="slidenum">
              <a:rPr lang="en-US" smtClean="0"/>
              <a:t>35</a:t>
            </a:fld>
            <a:endParaRPr lang="en-US"/>
          </a:p>
        </p:txBody>
      </p:sp>
    </p:spTree>
    <p:extLst>
      <p:ext uri="{BB962C8B-B14F-4D97-AF65-F5344CB8AC3E}">
        <p14:creationId xmlns:p14="http://schemas.microsoft.com/office/powerpoint/2010/main" val="167653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long after the Glorious Revolution, Britain attained robust political stability. Our next heroes, Hume and Smith, lived in and wrote for such a world, presupposing a stable polity. That is one reason why we find it much easier to understand Hume and Smith than to understand the 17</a:t>
            </a:r>
            <a:r>
              <a:rPr lang="en-US" baseline="30000" dirty="0"/>
              <a:t>th</a:t>
            </a:r>
            <a:r>
              <a:rPr lang="en-US" dirty="0"/>
              <a:t> century writers. </a:t>
            </a:r>
          </a:p>
        </p:txBody>
      </p:sp>
      <p:sp>
        <p:nvSpPr>
          <p:cNvPr id="4" name="Slide Number Placeholder 3"/>
          <p:cNvSpPr>
            <a:spLocks noGrp="1"/>
          </p:cNvSpPr>
          <p:nvPr>
            <p:ph type="sldNum" sz="quarter" idx="10"/>
          </p:nvPr>
        </p:nvSpPr>
        <p:spPr/>
        <p:txBody>
          <a:bodyPr/>
          <a:lstStyle/>
          <a:p>
            <a:fld id="{CA240EC0-7D8D-4947-A510-8FCD1D1D555B}" type="slidenum">
              <a:rPr lang="en-US" smtClean="0"/>
              <a:t>40</a:t>
            </a:fld>
            <a:endParaRPr lang="en-US"/>
          </a:p>
        </p:txBody>
      </p:sp>
    </p:spTree>
    <p:extLst>
      <p:ext uri="{BB962C8B-B14F-4D97-AF65-F5344CB8AC3E}">
        <p14:creationId xmlns:p14="http://schemas.microsoft.com/office/powerpoint/2010/main" val="65018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Smith and others tell a story about the emergence of the modern nation-state, and points toward the promise of a governor or jural superior practicing liberal policy and liberal politics. </a:t>
            </a:r>
          </a:p>
          <a:p>
            <a:r>
              <a:rPr lang="en-US" dirty="0"/>
              <a:t>Meanwhile, jurisprudence highlights the awfully </a:t>
            </a:r>
            <a:r>
              <a:rPr lang="en-US"/>
              <a:t>special nature </a:t>
            </a:r>
            <a:r>
              <a:rPr lang="en-US" dirty="0"/>
              <a:t>of government. </a:t>
            </a:r>
          </a:p>
        </p:txBody>
      </p:sp>
      <p:sp>
        <p:nvSpPr>
          <p:cNvPr id="4" name="Slide Number Placeholder 3"/>
          <p:cNvSpPr>
            <a:spLocks noGrp="1"/>
          </p:cNvSpPr>
          <p:nvPr>
            <p:ph type="sldNum" sz="quarter" idx="10"/>
          </p:nvPr>
        </p:nvSpPr>
        <p:spPr/>
        <p:txBody>
          <a:bodyPr/>
          <a:lstStyle/>
          <a:p>
            <a:fld id="{CA240EC0-7D8D-4947-A510-8FCD1D1D555B}" type="slidenum">
              <a:rPr lang="en-US" smtClean="0"/>
              <a:t>50</a:t>
            </a:fld>
            <a:endParaRPr lang="en-US"/>
          </a:p>
        </p:txBody>
      </p:sp>
    </p:spTree>
    <p:extLst>
      <p:ext uri="{BB962C8B-B14F-4D97-AF65-F5344CB8AC3E}">
        <p14:creationId xmlns:p14="http://schemas.microsoft.com/office/powerpoint/2010/main" val="262859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40EC0-7D8D-4947-A510-8FCD1D1D555B}" type="slidenum">
              <a:rPr lang="en-US" smtClean="0"/>
              <a:t>63</a:t>
            </a:fld>
            <a:endParaRPr lang="en-US"/>
          </a:p>
        </p:txBody>
      </p:sp>
    </p:spTree>
    <p:extLst>
      <p:ext uri="{BB962C8B-B14F-4D97-AF65-F5344CB8AC3E}">
        <p14:creationId xmlns:p14="http://schemas.microsoft.com/office/powerpoint/2010/main" val="146049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printing press empowered intellectuals to innovate and criticize traditional power.</a:t>
            </a:r>
          </a:p>
          <a:p>
            <a:r>
              <a:rPr lang="en-US" dirty="0"/>
              <a:t>There came innovation and secession from Roman Catholicism. But cohesionism was still the plan, just a different religious doctrine.</a:t>
            </a:r>
          </a:p>
          <a:p>
            <a:r>
              <a:rPr lang="en-US" dirty="0" err="1"/>
              <a:t>Cuius</a:t>
            </a:r>
            <a:r>
              <a:rPr lang="en-US" dirty="0"/>
              <a:t> </a:t>
            </a:r>
            <a:r>
              <a:rPr lang="en-US" dirty="0" err="1"/>
              <a:t>regio</a:t>
            </a:r>
            <a:r>
              <a:rPr lang="en-US" dirty="0"/>
              <a:t>, </a:t>
            </a:r>
            <a:r>
              <a:rPr lang="en-US" dirty="0" err="1"/>
              <a:t>eius</a:t>
            </a:r>
            <a:r>
              <a:rPr lang="en-US" dirty="0"/>
              <a:t> </a:t>
            </a:r>
            <a:r>
              <a:rPr lang="en-US" dirty="0" err="1"/>
              <a:t>religio</a:t>
            </a:r>
            <a:r>
              <a:rPr lang="en-US" dirty="0"/>
              <a:t> COO-IUS REGIO AY-IUS RELIGIO. Whose realm, his religion.</a:t>
            </a:r>
          </a:p>
          <a:p>
            <a:r>
              <a:rPr lang="en-US" dirty="0"/>
              <a:t>People butchered each other in wars of religion, fighting over the ring of power.</a:t>
            </a:r>
          </a:p>
          <a:p>
            <a:r>
              <a:rPr lang="en-US" dirty="0"/>
              <a:t>Some intellectuals promoted religious toleration.</a:t>
            </a:r>
          </a:p>
          <a:p>
            <a:r>
              <a:rPr lang="en-US" dirty="0"/>
              <a:t>Then, liberty of religion, even a free market in churches and religion.</a:t>
            </a:r>
          </a:p>
          <a:p>
            <a:r>
              <a:rPr lang="en-US" dirty="0"/>
              <a:t>And then, a free-market, period. The separation of High Things and State.</a:t>
            </a:r>
          </a:p>
          <a:p>
            <a:r>
              <a:rPr lang="en-US" dirty="0"/>
              <a:t>Meanwhile, we had the rise of the nation-state. </a:t>
            </a:r>
          </a:p>
        </p:txBody>
      </p:sp>
      <p:sp>
        <p:nvSpPr>
          <p:cNvPr id="4" name="Slide Number Placeholder 3"/>
          <p:cNvSpPr>
            <a:spLocks noGrp="1"/>
          </p:cNvSpPr>
          <p:nvPr>
            <p:ph type="sldNum" sz="quarter" idx="10"/>
          </p:nvPr>
        </p:nvSpPr>
        <p:spPr/>
        <p:txBody>
          <a:bodyPr/>
          <a:lstStyle/>
          <a:p>
            <a:fld id="{CA240EC0-7D8D-4947-A510-8FCD1D1D555B}" type="slidenum">
              <a:rPr lang="en-US" smtClean="0"/>
              <a:t>10</a:t>
            </a:fld>
            <a:endParaRPr lang="en-US"/>
          </a:p>
        </p:txBody>
      </p:sp>
    </p:spTree>
    <p:extLst>
      <p:ext uri="{BB962C8B-B14F-4D97-AF65-F5344CB8AC3E}">
        <p14:creationId xmlns:p14="http://schemas.microsoft.com/office/powerpoint/2010/main" val="405504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Arthur </a:t>
            </a:r>
            <a:r>
              <a:rPr lang="en-US" dirty="0" err="1"/>
              <a:t>Melzer</a:t>
            </a:r>
            <a:r>
              <a:rPr lang="en-US" dirty="0"/>
              <a:t> writes: </a:t>
            </a:r>
          </a:p>
        </p:txBody>
      </p:sp>
      <p:sp>
        <p:nvSpPr>
          <p:cNvPr id="4" name="Slide Number Placeholder 3"/>
          <p:cNvSpPr>
            <a:spLocks noGrp="1"/>
          </p:cNvSpPr>
          <p:nvPr>
            <p:ph type="sldNum" sz="quarter" idx="10"/>
          </p:nvPr>
        </p:nvSpPr>
        <p:spPr/>
        <p:txBody>
          <a:bodyPr/>
          <a:lstStyle/>
          <a:p>
            <a:fld id="{CA240EC0-7D8D-4947-A510-8FCD1D1D555B}" type="slidenum">
              <a:rPr lang="en-US" smtClean="0"/>
              <a:t>11</a:t>
            </a:fld>
            <a:endParaRPr lang="en-US"/>
          </a:p>
        </p:txBody>
      </p:sp>
    </p:spTree>
    <p:extLst>
      <p:ext uri="{BB962C8B-B14F-4D97-AF65-F5344CB8AC3E}">
        <p14:creationId xmlns:p14="http://schemas.microsoft.com/office/powerpoint/2010/main" val="104517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refocus on the low things, they had to clarify them, by dividing and subdividing rights and duties.</a:t>
            </a:r>
          </a:p>
          <a:p>
            <a:r>
              <a:rPr lang="en-US" dirty="0"/>
              <a:t>To create basic rules, a basic operating system.</a:t>
            </a:r>
          </a:p>
          <a:p>
            <a:r>
              <a:rPr lang="en-US" dirty="0"/>
              <a:t>The basic operating would emerge as “the liberal plan.”</a:t>
            </a:r>
          </a:p>
          <a:p>
            <a:r>
              <a:rPr lang="en-US" dirty="0"/>
              <a:t>They were acutely aware of the dangers of discohesion.</a:t>
            </a:r>
          </a:p>
          <a:p>
            <a:r>
              <a:rPr lang="en-US" dirty="0"/>
              <a:t>But they had adequate faith in spontaneous order, good enough to justify movement in the liberal direction. </a:t>
            </a:r>
          </a:p>
        </p:txBody>
      </p:sp>
      <p:sp>
        <p:nvSpPr>
          <p:cNvPr id="4" name="Slide Number Placeholder 3"/>
          <p:cNvSpPr>
            <a:spLocks noGrp="1"/>
          </p:cNvSpPr>
          <p:nvPr>
            <p:ph type="sldNum" sz="quarter" idx="10"/>
          </p:nvPr>
        </p:nvSpPr>
        <p:spPr/>
        <p:txBody>
          <a:bodyPr/>
          <a:lstStyle/>
          <a:p>
            <a:fld id="{CA240EC0-7D8D-4947-A510-8FCD1D1D555B}" type="slidenum">
              <a:rPr lang="en-US" smtClean="0"/>
              <a:t>12</a:t>
            </a:fld>
            <a:endParaRPr lang="en-US"/>
          </a:p>
        </p:txBody>
      </p:sp>
    </p:spTree>
    <p:extLst>
      <p:ext uri="{BB962C8B-B14F-4D97-AF65-F5344CB8AC3E}">
        <p14:creationId xmlns:p14="http://schemas.microsoft.com/office/powerpoint/2010/main" val="148432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40EC0-7D8D-4947-A510-8FCD1D1D555B}" type="slidenum">
              <a:rPr lang="en-US" smtClean="0"/>
              <a:t>13</a:t>
            </a:fld>
            <a:endParaRPr lang="en-US"/>
          </a:p>
        </p:txBody>
      </p:sp>
    </p:spTree>
    <p:extLst>
      <p:ext uri="{BB962C8B-B14F-4D97-AF65-F5344CB8AC3E}">
        <p14:creationId xmlns:p14="http://schemas.microsoft.com/office/powerpoint/2010/main" val="292303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40EC0-7D8D-4947-A510-8FCD1D1D555B}" type="slidenum">
              <a:rPr lang="en-US" smtClean="0"/>
              <a:t>14</a:t>
            </a:fld>
            <a:endParaRPr lang="en-US"/>
          </a:p>
        </p:txBody>
      </p:sp>
    </p:spTree>
    <p:extLst>
      <p:ext uri="{BB962C8B-B14F-4D97-AF65-F5344CB8AC3E}">
        <p14:creationId xmlns:p14="http://schemas.microsoft.com/office/powerpoint/2010/main" val="329749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Grotius-Locke-Hume are a tradition…</a:t>
            </a:r>
          </a:p>
          <a:p>
            <a:r>
              <a:rPr lang="en-US" dirty="0"/>
              <a:t>We extend “liberal” back before 1776.</a:t>
            </a:r>
          </a:p>
          <a:p>
            <a:r>
              <a:rPr lang="en-US" dirty="0"/>
              <a:t>“proto-liberals” </a:t>
            </a:r>
          </a:p>
        </p:txBody>
      </p:sp>
      <p:sp>
        <p:nvSpPr>
          <p:cNvPr id="4" name="Slide Number Placeholder 3"/>
          <p:cNvSpPr>
            <a:spLocks noGrp="1"/>
          </p:cNvSpPr>
          <p:nvPr>
            <p:ph type="sldNum" sz="quarter" idx="10"/>
          </p:nvPr>
        </p:nvSpPr>
        <p:spPr/>
        <p:txBody>
          <a:bodyPr/>
          <a:lstStyle/>
          <a:p>
            <a:fld id="{CA240EC0-7D8D-4947-A510-8FCD1D1D555B}" type="slidenum">
              <a:rPr lang="en-US" smtClean="0"/>
              <a:t>15</a:t>
            </a:fld>
            <a:endParaRPr lang="en-US"/>
          </a:p>
        </p:txBody>
      </p:sp>
    </p:spTree>
    <p:extLst>
      <p:ext uri="{BB962C8B-B14F-4D97-AF65-F5344CB8AC3E}">
        <p14:creationId xmlns:p14="http://schemas.microsoft.com/office/powerpoint/2010/main" val="27149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General formulation but…</a:t>
            </a:r>
          </a:p>
          <a:p>
            <a:r>
              <a:rPr lang="en-US" dirty="0"/>
              <a:t>Uniformity amidst diversity.</a:t>
            </a:r>
          </a:p>
          <a:p>
            <a:pPr marL="0" lvl="2"/>
            <a:r>
              <a:rPr lang="en-US" dirty="0"/>
              <a:t>Government law affects fine points but does not undo natural conventions</a:t>
            </a:r>
          </a:p>
          <a:p>
            <a:r>
              <a:rPr lang="en-US" dirty="0"/>
              <a:t> </a:t>
            </a:r>
          </a:p>
        </p:txBody>
      </p:sp>
      <p:sp>
        <p:nvSpPr>
          <p:cNvPr id="4" name="Slide Number Placeholder 3"/>
          <p:cNvSpPr>
            <a:spLocks noGrp="1"/>
          </p:cNvSpPr>
          <p:nvPr>
            <p:ph type="sldNum" sz="quarter" idx="10"/>
          </p:nvPr>
        </p:nvSpPr>
        <p:spPr/>
        <p:txBody>
          <a:bodyPr/>
          <a:lstStyle/>
          <a:p>
            <a:fld id="{CA240EC0-7D8D-4947-A510-8FCD1D1D555B}" type="slidenum">
              <a:rPr lang="en-US" smtClean="0"/>
              <a:t>26</a:t>
            </a:fld>
            <a:endParaRPr lang="en-US"/>
          </a:p>
        </p:txBody>
      </p:sp>
    </p:spTree>
    <p:extLst>
      <p:ext uri="{BB962C8B-B14F-4D97-AF65-F5344CB8AC3E}">
        <p14:creationId xmlns:p14="http://schemas.microsoft.com/office/powerpoint/2010/main" val="244388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Commutative justice a one of those virtues you are to practice…</a:t>
            </a:r>
          </a:p>
        </p:txBody>
      </p:sp>
      <p:sp>
        <p:nvSpPr>
          <p:cNvPr id="4" name="Slide Number Placeholder 3"/>
          <p:cNvSpPr>
            <a:spLocks noGrp="1"/>
          </p:cNvSpPr>
          <p:nvPr>
            <p:ph type="sldNum" sz="quarter" idx="10"/>
          </p:nvPr>
        </p:nvSpPr>
        <p:spPr/>
        <p:txBody>
          <a:bodyPr/>
          <a:lstStyle/>
          <a:p>
            <a:fld id="{CA240EC0-7D8D-4947-A510-8FCD1D1D555B}" type="slidenum">
              <a:rPr lang="en-US" smtClean="0"/>
              <a:t>27</a:t>
            </a:fld>
            <a:endParaRPr lang="en-US"/>
          </a:p>
        </p:txBody>
      </p:sp>
    </p:spTree>
    <p:extLst>
      <p:ext uri="{BB962C8B-B14F-4D97-AF65-F5344CB8AC3E}">
        <p14:creationId xmlns:p14="http://schemas.microsoft.com/office/powerpoint/2010/main" val="2617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4E1AF36F-BF8B-CE47-9954-C5613487E050}" type="datetime1">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Arial"/>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157E6-F428-DE48-8A1D-14573809CC9F}" type="datetime1">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737D004-F71B-2346-8FF7-8EE998CFB879}" type="datetime1">
              <a:rPr lang="en-US" smtClean="0"/>
              <a:t>12/6/18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95983E-226F-E84A-9F38-6AFE1840F6F1}" type="datetime1">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213BD92-C50A-B244-B846-DAD7DB7C1B0D}" type="datetime1">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30CCCBB-208D-224E-AB26-4D7EC140ED0C}" type="datetime1">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BDB65ABA-BAD9-6E48-A90D-29AEAAC81A9D}" type="datetime1">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B986F0A-8BA4-8644-82FE-59AC1D0EB8F5}" type="datetime1">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2E38792-EED9-3F42-98D2-E3D070058A61}" type="datetime1">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D151848-A0B9-8B48-A271-D2AF9A8D74B3}" type="datetime1">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B535BE-2262-5142-9094-A2BEC78844AA}" type="datetime1">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3FD77-811F-BE49-A248-D3DAD7BBFBE4}" type="datetime1">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904D7D16-5B44-0343-AEB1-EFB7649E506D}" type="datetime1">
              <a:rPr lang="en-US" smtClean="0"/>
              <a:t>12/6/18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a:defRPr>
            </a:lvl1pPr>
          </a:lstStyle>
          <a:p>
            <a:fld id="{7ACE3B17-DFA2-EE4C-8089-03E9722FC824}" type="datetime1">
              <a:rPr lang="en-US" smtClean="0"/>
              <a:t>12/6/18</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latin typeface="Arial"/>
              </a:defRPr>
            </a:lvl1pPr>
          </a:lstStyle>
          <a:p>
            <a:fld id="{459A5F39-4CE7-434C-A5CB-50A3634516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Arial"/>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Arial"/>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Arial"/>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Arial"/>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Arial"/>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7cNI1uC620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wmedia.ufm.edu/video/liberalism-1-0-the-genealogy-of-adam-smiths-liberalism/" TargetMode="External"/><Relationship Id="rId2" Type="http://schemas.openxmlformats.org/officeDocument/2006/relationships/hyperlink" Target="https://newmedia.ufm.edu/video/semantic-history-of-liberalism/" TargetMode="External"/><Relationship Id="rId1" Type="http://schemas.openxmlformats.org/officeDocument/2006/relationships/slideLayout" Target="../slideLayouts/slideLayout2.xml"/><Relationship Id="rId5" Type="http://schemas.openxmlformats.org/officeDocument/2006/relationships/hyperlink" Target="https://www.youtube.com/watch?v=7E1GiyTDz4w&amp;feature=youtu.be" TargetMode="External"/><Relationship Id="rId4" Type="http://schemas.openxmlformats.org/officeDocument/2006/relationships/hyperlink" Target="https://www.youtube.com/watch?v=JBA6Z1qJH5I&amp;feature=youtu.b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8266402" cy="1470025"/>
          </a:xfrm>
        </p:spPr>
        <p:txBody>
          <a:bodyPr/>
          <a:lstStyle/>
          <a:p>
            <a:br>
              <a:rPr lang="en-US" dirty="0"/>
            </a:br>
            <a:br>
              <a:rPr lang="en-US" dirty="0"/>
            </a:br>
            <a:br>
              <a:rPr lang="en-US" dirty="0"/>
            </a:br>
            <a:r>
              <a:rPr lang="en-US" sz="4000" dirty="0"/>
              <a:t>David Hume Liberal Political Theory</a:t>
            </a:r>
            <a:br>
              <a:rPr lang="en-US" dirty="0"/>
            </a:br>
            <a:br>
              <a:rPr lang="en-US" dirty="0"/>
            </a:br>
            <a:r>
              <a:rPr lang="en-US" sz="2400" dirty="0"/>
              <a:t>GMU 27 Nov 2018	</a:t>
            </a:r>
            <a:r>
              <a:rPr lang="en-US" sz="2400" dirty="0" err="1">
                <a:solidFill>
                  <a:srgbClr val="A143E5"/>
                </a:solidFill>
                <a:hlinkClick r:id="rId3">
                  <a:extLst>
                    <a:ext uri="{A12FA001-AC4F-418D-AE19-62706E023703}">
                      <ahyp:hlinkClr xmlns:ahyp="http://schemas.microsoft.com/office/drawing/2018/hyperlinkcolor" val="tx"/>
                    </a:ext>
                  </a:extLst>
                </a:hlinkClick>
              </a:rPr>
              <a:t>Youtube</a:t>
            </a:r>
            <a:r>
              <a:rPr lang="en-US" sz="2400" dirty="0">
                <a:solidFill>
                  <a:srgbClr val="A143E5"/>
                </a:solidFill>
                <a:hlinkClick r:id="rId3">
                  <a:extLst>
                    <a:ext uri="{A12FA001-AC4F-418D-AE19-62706E023703}">
                      <ahyp:hlinkClr xmlns:ahyp="http://schemas.microsoft.com/office/drawing/2018/hyperlinkcolor" val="tx"/>
                    </a:ext>
                  </a:extLst>
                </a:hlinkClick>
              </a:rPr>
              <a:t> video:</a:t>
            </a:r>
            <a:r>
              <a:rPr lang="en-US" dirty="0">
                <a:solidFill>
                  <a:srgbClr val="A143E5"/>
                </a:solidFill>
                <a:hlinkClick r:id="rId3">
                  <a:extLst>
                    <a:ext uri="{A12FA001-AC4F-418D-AE19-62706E023703}">
                      <ahyp:hlinkClr xmlns:ahyp="http://schemas.microsoft.com/office/drawing/2018/hyperlinkcolor" val="tx"/>
                    </a:ext>
                  </a:extLst>
                </a:hlinkClick>
              </a:rPr>
              <a:t> </a:t>
            </a:r>
            <a:r>
              <a:rPr lang="en-US" sz="1600" dirty="0">
                <a:solidFill>
                  <a:srgbClr val="A143E5"/>
                </a:solidFill>
                <a:hlinkClick r:id="rId3">
                  <a:extLst>
                    <a:ext uri="{A12FA001-AC4F-418D-AE19-62706E023703}">
                      <ahyp:hlinkClr xmlns:ahyp="http://schemas.microsoft.com/office/drawing/2018/hyperlinkcolor" val="tx"/>
                    </a:ext>
                  </a:extLst>
                </a:hlinkClick>
              </a:rPr>
              <a:t>https://youtu.be/7cNI1uC620c</a:t>
            </a:r>
            <a:endParaRPr lang="en-US" sz="1600" dirty="0">
              <a:solidFill>
                <a:srgbClr val="A143E5"/>
              </a:solidFill>
            </a:endParaRPr>
          </a:p>
        </p:txBody>
      </p:sp>
      <p:sp>
        <p:nvSpPr>
          <p:cNvPr id="3" name="Subtitle 2"/>
          <p:cNvSpPr>
            <a:spLocks noGrp="1"/>
          </p:cNvSpPr>
          <p:nvPr>
            <p:ph type="subTitle" idx="1"/>
          </p:nvPr>
        </p:nvSpPr>
        <p:spPr/>
        <p:txBody>
          <a:bodyPr/>
          <a:lstStyle/>
          <a:p>
            <a:r>
              <a:rPr lang="en-US" dirty="0"/>
              <a:t>By Daniel Klein and Erik Matson</a:t>
            </a:r>
          </a:p>
        </p:txBody>
      </p:sp>
      <p:pic>
        <p:nvPicPr>
          <p:cNvPr id="6" name="Picture 5"/>
          <p:cNvPicPr>
            <a:picLocks noChangeAspect="1"/>
          </p:cNvPicPr>
          <p:nvPr/>
        </p:nvPicPr>
        <p:blipFill>
          <a:blip r:embed="rId4"/>
          <a:stretch>
            <a:fillRect/>
          </a:stretch>
        </p:blipFill>
        <p:spPr>
          <a:xfrm>
            <a:off x="6774702" y="5628984"/>
            <a:ext cx="1663700" cy="1097628"/>
          </a:xfrm>
          <a:prstGeom prst="rect">
            <a:avLst/>
          </a:prstGeom>
        </p:spPr>
      </p:pic>
      <p:pic>
        <p:nvPicPr>
          <p:cNvPr id="8" name="Picture 7"/>
          <p:cNvPicPr>
            <a:picLocks noChangeAspect="1"/>
          </p:cNvPicPr>
          <p:nvPr/>
        </p:nvPicPr>
        <p:blipFill>
          <a:blip r:embed="rId5"/>
          <a:stretch>
            <a:fillRect/>
          </a:stretch>
        </p:blipFill>
        <p:spPr>
          <a:xfrm>
            <a:off x="4055538" y="5992599"/>
            <a:ext cx="2717800" cy="533728"/>
          </a:xfrm>
          <a:prstGeom prst="rect">
            <a:avLst/>
          </a:prstGeom>
        </p:spPr>
      </p:pic>
      <p:pic>
        <p:nvPicPr>
          <p:cNvPr id="13" name="Picture 12">
            <a:extLst>
              <a:ext uri="{FF2B5EF4-FFF2-40B4-BE49-F238E27FC236}">
                <a16:creationId xmlns:a16="http://schemas.microsoft.com/office/drawing/2014/main" id="{81A09B5D-BED2-C345-85E7-EDBD9B5B7AB4}"/>
              </a:ext>
            </a:extLst>
          </p:cNvPr>
          <p:cNvPicPr>
            <a:picLocks noChangeAspect="1"/>
          </p:cNvPicPr>
          <p:nvPr/>
        </p:nvPicPr>
        <p:blipFill>
          <a:blip r:embed="rId6"/>
          <a:stretch>
            <a:fillRect/>
          </a:stretch>
        </p:blipFill>
        <p:spPr>
          <a:xfrm>
            <a:off x="3206046" y="-180624"/>
            <a:ext cx="2765776" cy="3567558"/>
          </a:xfrm>
          <a:prstGeom prst="rect">
            <a:avLst/>
          </a:prstGeom>
          <a:effectLst>
            <a:softEdge rad="241300"/>
          </a:effectLst>
        </p:spPr>
      </p:pic>
    </p:spTree>
    <p:extLst>
      <p:ext uri="{BB962C8B-B14F-4D97-AF65-F5344CB8AC3E}">
        <p14:creationId xmlns:p14="http://schemas.microsoft.com/office/powerpoint/2010/main" val="3408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1440-1776</a:t>
            </a:r>
          </a:p>
        </p:txBody>
      </p:sp>
      <p:sp>
        <p:nvSpPr>
          <p:cNvPr id="3" name="Content Placeholder 2"/>
          <p:cNvSpPr>
            <a:spLocks noGrp="1"/>
          </p:cNvSpPr>
          <p:nvPr>
            <p:ph idx="1"/>
          </p:nvPr>
        </p:nvSpPr>
        <p:spPr>
          <a:xfrm>
            <a:off x="368300" y="1689846"/>
            <a:ext cx="8008939" cy="4843451"/>
          </a:xfrm>
        </p:spPr>
        <p:txBody>
          <a:bodyPr>
            <a:normAutofit fontScale="47500" lnSpcReduction="20000"/>
          </a:bodyPr>
          <a:lstStyle/>
          <a:p>
            <a:pPr marL="457200" indent="-457200">
              <a:buFont typeface="+mj-lt"/>
              <a:buAutoNum type="arabicPeriod"/>
            </a:pPr>
            <a:r>
              <a:rPr lang="en-US" sz="3300" dirty="0"/>
              <a:t>Gutenberg printing press 1440.</a:t>
            </a:r>
          </a:p>
          <a:p>
            <a:pPr marL="457200" indent="-457200">
              <a:buFont typeface="+mj-lt"/>
              <a:buAutoNum type="arabicPeriod"/>
            </a:pPr>
            <a:r>
              <a:rPr lang="en-US" sz="3400" dirty="0"/>
              <a:t>Protestant reformation: Innovation and secession from Roman Catholicism</a:t>
            </a:r>
          </a:p>
          <a:p>
            <a:pPr marL="692150" lvl="2" indent="0">
              <a:buNone/>
            </a:pPr>
            <a:r>
              <a:rPr lang="en-US" sz="3400" b="1" i="1" dirty="0" err="1"/>
              <a:t>Cuius</a:t>
            </a:r>
            <a:r>
              <a:rPr lang="en-US" sz="3400" b="1" i="1" dirty="0"/>
              <a:t> </a:t>
            </a:r>
            <a:r>
              <a:rPr lang="en-US" sz="3400" b="1" i="1" dirty="0" err="1"/>
              <a:t>regio</a:t>
            </a:r>
            <a:r>
              <a:rPr lang="en-US" sz="3400" b="1" i="1" dirty="0"/>
              <a:t>, </a:t>
            </a:r>
            <a:r>
              <a:rPr lang="en-US" sz="3400" b="1" i="1" dirty="0" err="1"/>
              <a:t>eius</a:t>
            </a:r>
            <a:r>
              <a:rPr lang="en-US" sz="3400" b="1" i="1" dirty="0"/>
              <a:t> </a:t>
            </a:r>
            <a:r>
              <a:rPr lang="en-US" sz="3400" b="1" i="1" dirty="0" err="1"/>
              <a:t>religio</a:t>
            </a:r>
            <a:r>
              <a:rPr lang="en-US" sz="3400" dirty="0"/>
              <a:t>: Whose realm, his religion.</a:t>
            </a:r>
          </a:p>
          <a:p>
            <a:pPr marL="457200" indent="-457200">
              <a:buFont typeface="+mj-lt"/>
              <a:buAutoNum type="arabicPeriod"/>
            </a:pPr>
            <a:r>
              <a:rPr lang="en-US" sz="3400" dirty="0"/>
              <a:t>Wars of religion</a:t>
            </a:r>
          </a:p>
          <a:p>
            <a:pPr marL="457200" indent="-457200">
              <a:buFont typeface="+mj-lt"/>
              <a:buAutoNum type="arabicPeriod"/>
            </a:pPr>
            <a:endParaRPr lang="en-US" dirty="0"/>
          </a:p>
          <a:p>
            <a:pPr marL="0" indent="0">
              <a:buNone/>
            </a:pPr>
            <a:endParaRPr lang="en-US" dirty="0"/>
          </a:p>
          <a:p>
            <a:pPr marL="0" indent="0">
              <a:buNone/>
            </a:pPr>
            <a:endParaRPr lang="en-US" dirty="0"/>
          </a:p>
          <a:p>
            <a:pPr marL="457200" indent="-457200">
              <a:buFont typeface="+mj-lt"/>
              <a:buAutoNum type="arabicPeriod"/>
            </a:pPr>
            <a:r>
              <a:rPr lang="en-US" sz="3400" i="1" u="sng" dirty="0"/>
              <a:t>An idea</a:t>
            </a:r>
            <a:r>
              <a:rPr lang="en-US" sz="3400" dirty="0"/>
              <a:t>: Religious toleration</a:t>
            </a:r>
          </a:p>
          <a:p>
            <a:pPr marL="457200" indent="-457200">
              <a:buFont typeface="+mj-lt"/>
              <a:buAutoNum type="arabicPeriod"/>
            </a:pPr>
            <a:r>
              <a:rPr lang="en-US" sz="3400" i="1" u="sng" dirty="0"/>
              <a:t>Another idea</a:t>
            </a:r>
            <a:r>
              <a:rPr lang="en-US" sz="3400" dirty="0"/>
              <a:t>: Liberty of religion. </a:t>
            </a:r>
          </a:p>
          <a:p>
            <a:pPr marL="692150" lvl="2" indent="0">
              <a:buNone/>
            </a:pPr>
            <a:r>
              <a:rPr lang="en-US" sz="3400" dirty="0"/>
              <a:t>Separation of Church and State</a:t>
            </a:r>
          </a:p>
          <a:p>
            <a:pPr marL="457200" indent="-457200">
              <a:buFont typeface="+mj-lt"/>
              <a:buAutoNum type="arabicPeriod"/>
            </a:pPr>
            <a:r>
              <a:rPr lang="en-US" sz="3400" i="1" u="sng" dirty="0"/>
              <a:t>Another idea</a:t>
            </a:r>
            <a:r>
              <a:rPr lang="en-US" sz="3400" dirty="0"/>
              <a:t>: Liberty. </a:t>
            </a:r>
          </a:p>
          <a:p>
            <a:pPr marL="692150" lvl="2" indent="0">
              <a:buNone/>
            </a:pPr>
            <a:r>
              <a:rPr lang="en-US" sz="3400" dirty="0"/>
              <a:t>Separation of High Things and State.</a:t>
            </a:r>
          </a:p>
        </p:txBody>
      </p:sp>
      <p:sp>
        <p:nvSpPr>
          <p:cNvPr id="4" name="Slide Number Placeholder 3"/>
          <p:cNvSpPr>
            <a:spLocks noGrp="1"/>
          </p:cNvSpPr>
          <p:nvPr>
            <p:ph type="sldNum" sz="quarter" idx="12"/>
          </p:nvPr>
        </p:nvSpPr>
        <p:spPr/>
        <p:txBody>
          <a:bodyPr/>
          <a:lstStyle/>
          <a:p>
            <a:fld id="{459A5F39-4CE7-434C-A5CB-50A363451602}" type="slidenum">
              <a:rPr lang="en-US" smtClean="0"/>
              <a:t>10</a:t>
            </a:fld>
            <a:endParaRPr lang="en-US"/>
          </a:p>
        </p:txBody>
      </p:sp>
      <p:pic>
        <p:nvPicPr>
          <p:cNvPr id="5" name="Picture 4"/>
          <p:cNvPicPr>
            <a:picLocks noChangeAspect="1"/>
          </p:cNvPicPr>
          <p:nvPr/>
        </p:nvPicPr>
        <p:blipFill>
          <a:blip r:embed="rId3"/>
          <a:stretch>
            <a:fillRect/>
          </a:stretch>
        </p:blipFill>
        <p:spPr>
          <a:xfrm>
            <a:off x="2959100" y="3146370"/>
            <a:ext cx="1714500" cy="1336729"/>
          </a:xfrm>
          <a:prstGeom prst="rect">
            <a:avLst/>
          </a:prstGeom>
        </p:spPr>
      </p:pic>
      <p:pic>
        <p:nvPicPr>
          <p:cNvPr id="6" name="Picture 5"/>
          <p:cNvPicPr>
            <a:picLocks noChangeAspect="1"/>
          </p:cNvPicPr>
          <p:nvPr/>
        </p:nvPicPr>
        <p:blipFill>
          <a:blip r:embed="rId4"/>
          <a:stretch>
            <a:fillRect/>
          </a:stretch>
        </p:blipFill>
        <p:spPr>
          <a:xfrm>
            <a:off x="1101580" y="3146370"/>
            <a:ext cx="1743220" cy="1336729"/>
          </a:xfrm>
          <a:prstGeom prst="rect">
            <a:avLst/>
          </a:prstGeom>
        </p:spPr>
      </p:pic>
      <p:sp>
        <p:nvSpPr>
          <p:cNvPr id="7" name="TextBox 6"/>
          <p:cNvSpPr txBox="1"/>
          <p:nvPr/>
        </p:nvSpPr>
        <p:spPr>
          <a:xfrm>
            <a:off x="4838700" y="3146370"/>
            <a:ext cx="4076700" cy="923330"/>
          </a:xfrm>
          <a:prstGeom prst="rect">
            <a:avLst/>
          </a:prstGeom>
          <a:noFill/>
        </p:spPr>
        <p:txBody>
          <a:bodyPr wrap="square" rtlCol="0">
            <a:spAutoFit/>
          </a:bodyPr>
          <a:lstStyle/>
          <a:p>
            <a:r>
              <a:rPr lang="en-US" dirty="0">
                <a:solidFill>
                  <a:srgbClr val="FFFFFF"/>
                </a:solidFill>
                <a:latin typeface="Arial"/>
                <a:cs typeface="Arial"/>
              </a:rPr>
              <a:t>Adam Smith: </a:t>
            </a:r>
          </a:p>
          <a:p>
            <a:r>
              <a:rPr lang="en-US" dirty="0">
                <a:solidFill>
                  <a:srgbClr val="FFFFFF"/>
                </a:solidFill>
                <a:latin typeface="Arial"/>
                <a:cs typeface="Arial"/>
              </a:rPr>
              <a:t>“more difficult to preserve </a:t>
            </a:r>
          </a:p>
          <a:p>
            <a:r>
              <a:rPr lang="en-US" dirty="0">
                <a:solidFill>
                  <a:srgbClr val="FFFFFF"/>
                </a:solidFill>
                <a:latin typeface="Arial"/>
                <a:cs typeface="Arial"/>
              </a:rPr>
              <a:t>this harmony [of sentiments]”</a:t>
            </a:r>
          </a:p>
        </p:txBody>
      </p:sp>
      <p:sp>
        <p:nvSpPr>
          <p:cNvPr id="8" name="TextBox 7"/>
          <p:cNvSpPr txBox="1"/>
          <p:nvPr/>
        </p:nvSpPr>
        <p:spPr>
          <a:xfrm>
            <a:off x="4508500" y="5702300"/>
            <a:ext cx="3845824" cy="830997"/>
          </a:xfrm>
          <a:prstGeom prst="rect">
            <a:avLst/>
          </a:prstGeom>
          <a:noFill/>
        </p:spPr>
        <p:txBody>
          <a:bodyPr wrap="none" rtlCol="0">
            <a:spAutoFit/>
          </a:bodyPr>
          <a:lstStyle/>
          <a:p>
            <a:r>
              <a:rPr lang="en-US" sz="2400" dirty="0">
                <a:solidFill>
                  <a:srgbClr val="FFFFFF"/>
                </a:solidFill>
                <a:latin typeface="Arial"/>
                <a:cs typeface="Arial"/>
              </a:rPr>
              <a:t>Meanwhile: </a:t>
            </a:r>
          </a:p>
          <a:p>
            <a:r>
              <a:rPr lang="en-US" sz="2400" dirty="0">
                <a:solidFill>
                  <a:srgbClr val="FFFFFF"/>
                </a:solidFill>
                <a:latin typeface="Arial"/>
                <a:cs typeface="Arial"/>
              </a:rPr>
              <a:t>The rise of the nation-state</a:t>
            </a:r>
          </a:p>
        </p:txBody>
      </p:sp>
    </p:spTree>
    <p:extLst>
      <p:ext uri="{BB962C8B-B14F-4D97-AF65-F5344CB8AC3E}">
        <p14:creationId xmlns:p14="http://schemas.microsoft.com/office/powerpoint/2010/main" val="360376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Arthur </a:t>
            </a:r>
            <a:r>
              <a:rPr lang="en-US" dirty="0" err="1"/>
              <a:t>Melzer</a:t>
            </a:r>
            <a:r>
              <a:rPr lang="en-US" dirty="0"/>
              <a:t>:</a:t>
            </a:r>
          </a:p>
          <a:p>
            <a:pPr marL="342900" lvl="1" indent="0">
              <a:buNone/>
            </a:pPr>
            <a:r>
              <a:rPr lang="en-US" dirty="0"/>
              <a:t>“[E]</a:t>
            </a:r>
            <a:r>
              <a:rPr lang="en-US" dirty="0" err="1"/>
              <a:t>arly</a:t>
            </a:r>
            <a:r>
              <a:rPr lang="en-US" dirty="0"/>
              <a:t> modern thinkers…endeavored to find a form of politics that could do without such consensus. They deliberately set out to subvert traditional society and to replace it with a fundamentally new kind of social organization, one that would renounce the ever precarious attempt to define the truth about life’s highest goods. Instead, it would unite men on the promise of preventing the most obvious and basic evils…Thus, by standing traditional society on its head, by openly switching the purpose and moral basis of the state from our highest to our lowest end, they attempted to separate politics from the whole disputed sphere of morality and religion…” (2014, 171)</a:t>
            </a:r>
          </a:p>
        </p:txBody>
      </p:sp>
      <p:sp>
        <p:nvSpPr>
          <p:cNvPr id="4" name="Slide Number Placeholder 3"/>
          <p:cNvSpPr>
            <a:spLocks noGrp="1"/>
          </p:cNvSpPr>
          <p:nvPr>
            <p:ph type="sldNum" sz="quarter" idx="12"/>
          </p:nvPr>
        </p:nvSpPr>
        <p:spPr/>
        <p:txBody>
          <a:bodyPr/>
          <a:lstStyle/>
          <a:p>
            <a:fld id="{459A5F39-4CE7-434C-A5CB-50A363451602}" type="slidenum">
              <a:rPr lang="en-US" smtClean="0"/>
              <a:t>11</a:t>
            </a:fld>
            <a:endParaRPr lang="en-US"/>
          </a:p>
        </p:txBody>
      </p:sp>
      <p:pic>
        <p:nvPicPr>
          <p:cNvPr id="5" name="Picture 4"/>
          <p:cNvPicPr>
            <a:picLocks noChangeAspect="1"/>
          </p:cNvPicPr>
          <p:nvPr/>
        </p:nvPicPr>
        <p:blipFill>
          <a:blip r:embed="rId3"/>
          <a:stretch>
            <a:fillRect/>
          </a:stretch>
        </p:blipFill>
        <p:spPr>
          <a:xfrm>
            <a:off x="6529213" y="-133608"/>
            <a:ext cx="1832961" cy="2617166"/>
          </a:xfrm>
          <a:prstGeom prst="rect">
            <a:avLst/>
          </a:prstGeom>
        </p:spPr>
      </p:pic>
    </p:spTree>
    <p:extLst>
      <p:ext uri="{BB962C8B-B14F-4D97-AF65-F5344CB8AC3E}">
        <p14:creationId xmlns:p14="http://schemas.microsoft.com/office/powerpoint/2010/main" val="307924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High things, sacred things.</a:t>
            </a:r>
            <a:br>
              <a:rPr lang="en-US" sz="4400" dirty="0"/>
            </a:br>
            <a:r>
              <a:rPr lang="en-US" sz="4400" dirty="0"/>
              <a:t>Low things, mundane things.</a:t>
            </a:r>
          </a:p>
        </p:txBody>
      </p:sp>
      <p:sp>
        <p:nvSpPr>
          <p:cNvPr id="4" name="Slide Number Placeholder 3"/>
          <p:cNvSpPr>
            <a:spLocks noGrp="1"/>
          </p:cNvSpPr>
          <p:nvPr>
            <p:ph type="sldNum" sz="quarter" idx="12"/>
          </p:nvPr>
        </p:nvSpPr>
        <p:spPr/>
        <p:txBody>
          <a:bodyPr/>
          <a:lstStyle/>
          <a:p>
            <a:fld id="{459A5F39-4CE7-434C-A5CB-50A363451602}" type="slidenum">
              <a:rPr lang="en-US" smtClean="0"/>
              <a:t>12</a:t>
            </a:fld>
            <a:endParaRPr lang="en-US"/>
          </a:p>
        </p:txBody>
      </p:sp>
      <p:pic>
        <p:nvPicPr>
          <p:cNvPr id="9" name="Picture 8"/>
          <p:cNvPicPr>
            <a:picLocks noChangeAspect="1"/>
          </p:cNvPicPr>
          <p:nvPr/>
        </p:nvPicPr>
        <p:blipFill>
          <a:blip r:embed="rId3"/>
          <a:stretch>
            <a:fillRect/>
          </a:stretch>
        </p:blipFill>
        <p:spPr>
          <a:xfrm>
            <a:off x="75250" y="1707446"/>
            <a:ext cx="3734760" cy="5124986"/>
          </a:xfrm>
          <a:prstGeom prst="rect">
            <a:avLst/>
          </a:prstGeom>
        </p:spPr>
      </p:pic>
      <p:sp>
        <p:nvSpPr>
          <p:cNvPr id="3" name="TextBox 2"/>
          <p:cNvSpPr txBox="1"/>
          <p:nvPr/>
        </p:nvSpPr>
        <p:spPr>
          <a:xfrm>
            <a:off x="3810010" y="1603024"/>
            <a:ext cx="5333990" cy="5170646"/>
          </a:xfrm>
          <a:prstGeom prst="rect">
            <a:avLst/>
          </a:prstGeom>
          <a:noFill/>
        </p:spPr>
        <p:txBody>
          <a:bodyPr wrap="square" rtlCol="0">
            <a:spAutoFit/>
          </a:bodyPr>
          <a:lstStyle/>
          <a:p>
            <a:endParaRPr lang="en-US" sz="2200" dirty="0">
              <a:solidFill>
                <a:schemeClr val="bg1"/>
              </a:solidFill>
              <a:latin typeface="Arial"/>
              <a:cs typeface="Arial"/>
            </a:endParaRPr>
          </a:p>
          <a:p>
            <a:r>
              <a:rPr lang="en-US" sz="2200" dirty="0">
                <a:solidFill>
                  <a:schemeClr val="bg1"/>
                </a:solidFill>
                <a:latin typeface="Arial"/>
                <a:cs typeface="Arial"/>
              </a:rPr>
              <a:t>The low things</a:t>
            </a:r>
          </a:p>
          <a:p>
            <a:endParaRPr lang="en-US" sz="2200" dirty="0">
              <a:solidFill>
                <a:schemeClr val="bg1"/>
              </a:solidFill>
              <a:latin typeface="Arial"/>
              <a:cs typeface="Arial"/>
            </a:endParaRPr>
          </a:p>
          <a:p>
            <a:r>
              <a:rPr lang="en-US" sz="2200" dirty="0">
                <a:solidFill>
                  <a:schemeClr val="bg1"/>
                </a:solidFill>
                <a:latin typeface="Arial"/>
                <a:cs typeface="Arial"/>
              </a:rPr>
              <a:t>Clarifying pieces: Dividing and subdividing rights and duties</a:t>
            </a:r>
          </a:p>
          <a:p>
            <a:endParaRPr lang="en-US" sz="2200" dirty="0">
              <a:solidFill>
                <a:schemeClr val="bg1"/>
              </a:solidFill>
              <a:latin typeface="Arial"/>
              <a:cs typeface="Arial"/>
            </a:endParaRPr>
          </a:p>
          <a:p>
            <a:r>
              <a:rPr lang="en-US" sz="2200" dirty="0">
                <a:solidFill>
                  <a:srgbClr val="FFFF00"/>
                </a:solidFill>
                <a:latin typeface="Arial"/>
                <a:cs typeface="Arial"/>
              </a:rPr>
              <a:t>Natural jurisprudence</a:t>
            </a:r>
          </a:p>
          <a:p>
            <a:endParaRPr lang="en-US" sz="2200" dirty="0">
              <a:solidFill>
                <a:schemeClr val="bg1"/>
              </a:solidFill>
              <a:latin typeface="Arial"/>
              <a:cs typeface="Arial"/>
            </a:endParaRPr>
          </a:p>
          <a:p>
            <a:r>
              <a:rPr lang="en-US" sz="2200" dirty="0">
                <a:solidFill>
                  <a:schemeClr val="bg1"/>
                </a:solidFill>
                <a:latin typeface="Arial"/>
                <a:cs typeface="Arial"/>
              </a:rPr>
              <a:t>Basic rules: operating system</a:t>
            </a:r>
          </a:p>
          <a:p>
            <a:endParaRPr lang="en-US" sz="2200" dirty="0">
              <a:solidFill>
                <a:schemeClr val="bg1"/>
              </a:solidFill>
              <a:latin typeface="Arial"/>
              <a:cs typeface="Arial"/>
            </a:endParaRPr>
          </a:p>
          <a:p>
            <a:r>
              <a:rPr lang="en-US" sz="2200" dirty="0">
                <a:solidFill>
                  <a:schemeClr val="bg1"/>
                </a:solidFill>
                <a:latin typeface="Arial"/>
                <a:cs typeface="Arial"/>
              </a:rPr>
              <a:t>“the liberal plan”</a:t>
            </a:r>
          </a:p>
          <a:p>
            <a:pPr marL="342900" indent="-342900">
              <a:buFont typeface="Arial"/>
              <a:buChar char="•"/>
            </a:pPr>
            <a:r>
              <a:rPr lang="en-US" sz="2200" dirty="0">
                <a:solidFill>
                  <a:schemeClr val="bg1"/>
                </a:solidFill>
                <a:latin typeface="Arial"/>
                <a:cs typeface="Arial"/>
              </a:rPr>
              <a:t>dangers of discohesion</a:t>
            </a:r>
          </a:p>
          <a:p>
            <a:pPr marL="342900" indent="-342900">
              <a:buFont typeface="Arial"/>
              <a:buChar char="•"/>
            </a:pPr>
            <a:r>
              <a:rPr lang="en-US" sz="2200" dirty="0">
                <a:solidFill>
                  <a:schemeClr val="bg1"/>
                </a:solidFill>
                <a:latin typeface="Arial"/>
                <a:cs typeface="Arial"/>
              </a:rPr>
              <a:t>a faith in spontaneous order</a:t>
            </a:r>
          </a:p>
          <a:p>
            <a:endParaRPr lang="en-US" sz="2200" dirty="0">
              <a:solidFill>
                <a:schemeClr val="bg1"/>
              </a:solidFill>
              <a:latin typeface="Arial"/>
              <a:cs typeface="Arial"/>
            </a:endParaRPr>
          </a:p>
          <a:p>
            <a:endParaRPr lang="en-US" sz="2200" dirty="0">
              <a:solidFill>
                <a:schemeClr val="bg1"/>
              </a:solidFill>
              <a:latin typeface="Arial"/>
              <a:cs typeface="Arial"/>
            </a:endParaRPr>
          </a:p>
        </p:txBody>
      </p:sp>
    </p:spTree>
    <p:extLst>
      <p:ext uri="{BB962C8B-B14F-4D97-AF65-F5344CB8AC3E}">
        <p14:creationId xmlns:p14="http://schemas.microsoft.com/office/powerpoint/2010/main" val="363247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ssolve">
                                      <p:cBhvr>
                                        <p:cTn id="23" dur="500"/>
                                        <p:tgtEl>
                                          <p:spTgt spid="3">
                                            <p:txEl>
                                              <p:pRg st="9" end="9"/>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ssolve">
                                      <p:cBhvr>
                                        <p:cTn id="27" dur="500"/>
                                        <p:tgtEl>
                                          <p:spTgt spid="3">
                                            <p:txEl>
                                              <p:pRg st="10" end="10"/>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dissolv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J.G.A. </a:t>
            </a:r>
            <a:r>
              <a:rPr lang="en-US" dirty="0" err="1"/>
              <a:t>Pocock</a:t>
            </a:r>
            <a:endParaRPr lang="en-US" dirty="0"/>
          </a:p>
        </p:txBody>
      </p:sp>
      <p:sp>
        <p:nvSpPr>
          <p:cNvPr id="3" name="Content Placeholder 2"/>
          <p:cNvSpPr>
            <a:spLocks noGrp="1"/>
          </p:cNvSpPr>
          <p:nvPr>
            <p:ph idx="1"/>
          </p:nvPr>
        </p:nvSpPr>
        <p:spPr/>
        <p:txBody>
          <a:bodyPr/>
          <a:lstStyle/>
          <a:p>
            <a:pPr marL="0" indent="0">
              <a:buNone/>
            </a:pPr>
            <a:r>
              <a:rPr lang="en-US" dirty="0"/>
              <a:t>“</a:t>
            </a:r>
            <a:r>
              <a:rPr lang="en-US" sz="3200" b="1" dirty="0">
                <a:solidFill>
                  <a:srgbClr val="FFF121"/>
                </a:solidFill>
              </a:rPr>
              <a:t>The child of jurisprudence is liberalism</a:t>
            </a:r>
            <a:r>
              <a:rPr lang="en-US" dirty="0"/>
              <a:t>, in which the disjunction between individual and sovereign remains, no matter how close the two are brought to one another; whereas republican virtue pertains immediately to the individual, not as proprietor or rights-bearer but as citizen, sharing self-rule among a number of equals without the need of any prior </a:t>
            </a:r>
            <a:r>
              <a:rPr lang="en-US" i="1" dirty="0" err="1"/>
              <a:t>translatio</a:t>
            </a:r>
            <a:r>
              <a:rPr lang="en-US" dirty="0"/>
              <a:t>.” </a:t>
            </a:r>
            <a:r>
              <a:rPr lang="en-US" sz="900" dirty="0"/>
              <a:t>(essay in </a:t>
            </a:r>
            <a:r>
              <a:rPr lang="en-US" sz="900" dirty="0" err="1"/>
              <a:t>Hont</a:t>
            </a:r>
            <a:r>
              <a:rPr lang="en-US" sz="900" dirty="0"/>
              <a:t> &amp; </a:t>
            </a:r>
            <a:r>
              <a:rPr lang="en-US" sz="900" dirty="0" err="1"/>
              <a:t>Ignatieff</a:t>
            </a:r>
            <a:r>
              <a:rPr lang="en-US" sz="900" dirty="0"/>
              <a:t> 1983, 249)</a:t>
            </a:r>
            <a:r>
              <a:rPr lang="en-US" dirty="0"/>
              <a:t> </a:t>
            </a:r>
          </a:p>
        </p:txBody>
      </p:sp>
      <p:sp>
        <p:nvSpPr>
          <p:cNvPr id="4" name="Slide Number Placeholder 3"/>
          <p:cNvSpPr>
            <a:spLocks noGrp="1"/>
          </p:cNvSpPr>
          <p:nvPr>
            <p:ph type="sldNum" sz="quarter" idx="12"/>
          </p:nvPr>
        </p:nvSpPr>
        <p:spPr/>
        <p:txBody>
          <a:bodyPr/>
          <a:lstStyle/>
          <a:p>
            <a:fld id="{459A5F39-4CE7-434C-A5CB-50A363451602}" type="slidenum">
              <a:rPr lang="en-US" smtClean="0"/>
              <a:t>13</a:t>
            </a:fld>
            <a:endParaRPr lang="en-US"/>
          </a:p>
        </p:txBody>
      </p:sp>
      <p:pic>
        <p:nvPicPr>
          <p:cNvPr id="5" name="Picture 4">
            <a:extLst>
              <a:ext uri="{FF2B5EF4-FFF2-40B4-BE49-F238E27FC236}">
                <a16:creationId xmlns:a16="http://schemas.microsoft.com/office/drawing/2014/main" id="{7636063D-15EC-F24F-8F70-26C4775C2996}"/>
              </a:ext>
            </a:extLst>
          </p:cNvPr>
          <p:cNvPicPr>
            <a:picLocks noChangeAspect="1"/>
          </p:cNvPicPr>
          <p:nvPr/>
        </p:nvPicPr>
        <p:blipFill>
          <a:blip r:embed="rId3"/>
          <a:stretch>
            <a:fillRect/>
          </a:stretch>
        </p:blipFill>
        <p:spPr>
          <a:xfrm>
            <a:off x="584905" y="23023"/>
            <a:ext cx="1633204" cy="2225322"/>
          </a:xfrm>
          <a:prstGeom prst="rect">
            <a:avLst/>
          </a:prstGeom>
          <a:effectLst>
            <a:softEdge rad="101600"/>
          </a:effectLst>
        </p:spPr>
      </p:pic>
    </p:spTree>
    <p:extLst>
      <p:ext uri="{BB962C8B-B14F-4D97-AF65-F5344CB8AC3E}">
        <p14:creationId xmlns:p14="http://schemas.microsoft.com/office/powerpoint/2010/main" val="273409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Dugald</a:t>
            </a:r>
            <a:r>
              <a:rPr lang="en-US" dirty="0"/>
              <a:t> Stewart</a:t>
            </a:r>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a:solidFill>
                  <a:srgbClr val="FFF121"/>
                </a:solidFill>
              </a:rPr>
              <a:t>The systems of natural jurisprudence were “the first rudiments…of liberal politics taught in modern times.”</a:t>
            </a:r>
            <a:r>
              <a:rPr lang="en-US" dirty="0"/>
              <a:t> </a:t>
            </a:r>
            <a:r>
              <a:rPr lang="en-US" sz="1000" dirty="0"/>
              <a:t>(CW I, p. 26, see also 183)  </a:t>
            </a:r>
          </a:p>
          <a:p>
            <a:pPr marL="0" indent="0">
              <a:buNone/>
            </a:pPr>
            <a:r>
              <a:rPr lang="en-US" sz="3600" dirty="0"/>
              <a:t>And to which “we are chiefly indebted for the modern science of Political Economy”</a:t>
            </a:r>
            <a:r>
              <a:rPr lang="en-US" sz="1000" dirty="0"/>
              <a:t> (p. 171)</a:t>
            </a:r>
          </a:p>
        </p:txBody>
      </p:sp>
      <p:sp>
        <p:nvSpPr>
          <p:cNvPr id="4" name="Slide Number Placeholder 3"/>
          <p:cNvSpPr>
            <a:spLocks noGrp="1"/>
          </p:cNvSpPr>
          <p:nvPr>
            <p:ph type="sldNum" sz="quarter" idx="12"/>
          </p:nvPr>
        </p:nvSpPr>
        <p:spPr/>
        <p:txBody>
          <a:bodyPr/>
          <a:lstStyle/>
          <a:p>
            <a:fld id="{459A5F39-4CE7-434C-A5CB-50A363451602}" type="slidenum">
              <a:rPr lang="en-US" smtClean="0"/>
              <a:t>14</a:t>
            </a:fld>
            <a:endParaRPr lang="en-US"/>
          </a:p>
        </p:txBody>
      </p:sp>
      <p:pic>
        <p:nvPicPr>
          <p:cNvPr id="5" name="Picture 4">
            <a:extLst>
              <a:ext uri="{FF2B5EF4-FFF2-40B4-BE49-F238E27FC236}">
                <a16:creationId xmlns:a16="http://schemas.microsoft.com/office/drawing/2014/main" id="{8F3B9825-35E9-D545-895C-B362439172D8}"/>
              </a:ext>
            </a:extLst>
          </p:cNvPr>
          <p:cNvPicPr>
            <a:picLocks noChangeAspect="1"/>
          </p:cNvPicPr>
          <p:nvPr/>
        </p:nvPicPr>
        <p:blipFill>
          <a:blip r:embed="rId3"/>
          <a:stretch>
            <a:fillRect/>
          </a:stretch>
        </p:blipFill>
        <p:spPr>
          <a:xfrm>
            <a:off x="112888" y="-90312"/>
            <a:ext cx="1824377" cy="2163421"/>
          </a:xfrm>
          <a:prstGeom prst="rect">
            <a:avLst/>
          </a:prstGeom>
          <a:effectLst>
            <a:softEdge rad="139700"/>
          </a:effectLst>
        </p:spPr>
      </p:pic>
    </p:spTree>
    <p:extLst>
      <p:ext uri="{BB962C8B-B14F-4D97-AF65-F5344CB8AC3E}">
        <p14:creationId xmlns:p14="http://schemas.microsoft.com/office/powerpoint/2010/main" val="137515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genealogy of liberalism 1.0 </a:t>
            </a:r>
          </a:p>
        </p:txBody>
      </p:sp>
      <p:sp>
        <p:nvSpPr>
          <p:cNvPr id="3" name="Content Placeholder 2"/>
          <p:cNvSpPr>
            <a:spLocks noGrp="1"/>
          </p:cNvSpPr>
          <p:nvPr>
            <p:ph idx="1"/>
          </p:nvPr>
        </p:nvSpPr>
        <p:spPr>
          <a:xfrm>
            <a:off x="141111" y="2070846"/>
            <a:ext cx="8236128" cy="4182035"/>
          </a:xfrm>
        </p:spPr>
        <p:txBody>
          <a:bodyPr/>
          <a:lstStyle/>
          <a:p>
            <a:pPr marL="0" indent="0">
              <a:buNone/>
            </a:pPr>
            <a:r>
              <a:rPr lang="en-US" dirty="0"/>
              <a:t>   </a:t>
            </a:r>
            <a:r>
              <a:rPr lang="en-US" sz="3000" dirty="0"/>
              <a:t>Grotius-Locke-Hume</a:t>
            </a:r>
          </a:p>
          <a:p>
            <a:pPr marL="0" indent="0">
              <a:buNone/>
            </a:pPr>
            <a:r>
              <a:rPr lang="en-US" sz="3000" dirty="0"/>
              <a:t>			Hume-Smith</a:t>
            </a:r>
          </a:p>
          <a:p>
            <a:pPr marL="0" indent="0">
              <a:buNone/>
            </a:pPr>
            <a:r>
              <a:rPr lang="en-US" sz="3000" dirty="0"/>
              <a:t>				  “liberal” as the name</a:t>
            </a:r>
          </a:p>
          <a:p>
            <a:pPr marL="0" indent="0">
              <a:buNone/>
            </a:pPr>
            <a:r>
              <a:rPr lang="en-US" sz="3000" u="sng" dirty="0"/>
              <a:t>1600	      1689   		  1776 …. Gladstone…. </a:t>
            </a:r>
          </a:p>
        </p:txBody>
      </p:sp>
      <p:sp>
        <p:nvSpPr>
          <p:cNvPr id="4" name="Slide Number Placeholder 3"/>
          <p:cNvSpPr>
            <a:spLocks noGrp="1"/>
          </p:cNvSpPr>
          <p:nvPr>
            <p:ph type="sldNum" sz="quarter" idx="12"/>
          </p:nvPr>
        </p:nvSpPr>
        <p:spPr/>
        <p:txBody>
          <a:bodyPr/>
          <a:lstStyle/>
          <a:p>
            <a:fld id="{459A5F39-4CE7-434C-A5CB-50A363451602}" type="slidenum">
              <a:rPr lang="en-US" smtClean="0"/>
              <a:t>15</a:t>
            </a:fld>
            <a:endParaRPr lang="en-US"/>
          </a:p>
        </p:txBody>
      </p:sp>
      <p:graphicFrame>
        <p:nvGraphicFramePr>
          <p:cNvPr id="5" name="Table 4"/>
          <p:cNvGraphicFramePr>
            <a:graphicFrameLocks noGrp="1"/>
          </p:cNvGraphicFramePr>
          <p:nvPr>
            <p:extLst/>
          </p:nvPr>
        </p:nvGraphicFramePr>
        <p:xfrm>
          <a:off x="338667" y="2116667"/>
          <a:ext cx="3894666" cy="606777"/>
        </p:xfrm>
        <a:graphic>
          <a:graphicData uri="http://schemas.openxmlformats.org/drawingml/2006/table">
            <a:tbl>
              <a:tblPr/>
              <a:tblGrid>
                <a:gridCol w="3894666">
                  <a:extLst>
                    <a:ext uri="{9D8B030D-6E8A-4147-A177-3AD203B41FA5}">
                      <a16:colId xmlns:a16="http://schemas.microsoft.com/office/drawing/2014/main" val="20000"/>
                    </a:ext>
                  </a:extLst>
                </a:gridCol>
              </a:tblGrid>
              <a:tr h="606777">
                <a:tc>
                  <a:txBody>
                    <a:bodyPr/>
                    <a:lstStyle/>
                    <a:p>
                      <a:endParaRPr lang="en-US" dirty="0"/>
                    </a:p>
                  </a:txBody>
                  <a:tcPr>
                    <a:lnL w="19050" cmpd="sng">
                      <a:solidFill>
                        <a:prstClr val="white"/>
                      </a:solidFill>
                      <a:prstDash val="solid"/>
                    </a:lnL>
                    <a:lnR w="19050" cmpd="sng">
                      <a:solidFill>
                        <a:prstClr val="white"/>
                      </a:solidFill>
                      <a:prstDash val="solid"/>
                    </a:lnR>
                    <a:lnT w="19050" cmpd="sng">
                      <a:solidFill>
                        <a:prstClr val="white"/>
                      </a:solidFill>
                      <a:prstDash val="solid"/>
                    </a:lnT>
                    <a:lnB w="19050" cmpd="sng">
                      <a:solidFill>
                        <a:prstClr val="white"/>
                      </a:solid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2864556" y="2794000"/>
          <a:ext cx="2342444" cy="677333"/>
        </p:xfrm>
        <a:graphic>
          <a:graphicData uri="http://schemas.openxmlformats.org/drawingml/2006/table">
            <a:tbl>
              <a:tblPr/>
              <a:tblGrid>
                <a:gridCol w="2342444">
                  <a:extLst>
                    <a:ext uri="{9D8B030D-6E8A-4147-A177-3AD203B41FA5}">
                      <a16:colId xmlns:a16="http://schemas.microsoft.com/office/drawing/2014/main" val="20000"/>
                    </a:ext>
                  </a:extLst>
                </a:gridCol>
              </a:tblGrid>
              <a:tr h="677333">
                <a:tc>
                  <a:txBody>
                    <a:bodyPr/>
                    <a:lstStyle/>
                    <a:p>
                      <a:endParaRPr lang="en-US" dirty="0"/>
                    </a:p>
                  </a:txBody>
                  <a:tcPr>
                    <a:lnL w="19050" cmpd="sng">
                      <a:solidFill>
                        <a:prstClr val="white"/>
                      </a:solidFill>
                      <a:prstDash val="solid"/>
                    </a:lnL>
                    <a:lnR w="19050" cmpd="sng">
                      <a:solidFill>
                        <a:prstClr val="white"/>
                      </a:solidFill>
                      <a:prstDash val="solid"/>
                    </a:lnR>
                    <a:lnT w="19050" cmpd="sng">
                      <a:solidFill>
                        <a:prstClr val="white"/>
                      </a:solidFill>
                      <a:prstDash val="solid"/>
                    </a:lnT>
                    <a:lnB w="19050" cmpd="sng">
                      <a:solidFill>
                        <a:prstClr val="white"/>
                      </a:solid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3908778" y="3471333"/>
          <a:ext cx="3838222" cy="663223"/>
        </p:xfrm>
        <a:graphic>
          <a:graphicData uri="http://schemas.openxmlformats.org/drawingml/2006/table">
            <a:tbl>
              <a:tblPr/>
              <a:tblGrid>
                <a:gridCol w="3838222">
                  <a:extLst>
                    <a:ext uri="{9D8B030D-6E8A-4147-A177-3AD203B41FA5}">
                      <a16:colId xmlns:a16="http://schemas.microsoft.com/office/drawing/2014/main" val="20000"/>
                    </a:ext>
                  </a:extLst>
                </a:gridCol>
              </a:tblGrid>
              <a:tr h="663223">
                <a:tc>
                  <a:txBody>
                    <a:bodyPr/>
                    <a:lstStyle/>
                    <a:p>
                      <a:endParaRPr lang="en-US" dirty="0"/>
                    </a:p>
                  </a:txBody>
                  <a:tcPr>
                    <a:lnL w="19050" cmpd="sng">
                      <a:solidFill>
                        <a:prstClr val="white"/>
                      </a:solidFill>
                      <a:prstDash val="solid"/>
                    </a:lnL>
                    <a:lnR w="19050" cmpd="sng">
                      <a:solidFill>
                        <a:prstClr val="white"/>
                      </a:solidFill>
                      <a:prstDash val="solid"/>
                    </a:lnR>
                    <a:lnT w="19050" cmpd="sng">
                      <a:solidFill>
                        <a:prstClr val="white"/>
                      </a:solidFill>
                      <a:prstDash val="solid"/>
                    </a:lnT>
                    <a:lnB w="19050" cmpd="sng">
                      <a:solidFill>
                        <a:prstClr val="white"/>
                      </a:solidFill>
                      <a:prstDash val="solid"/>
                    </a:lnB>
                  </a:tcPr>
                </a:tc>
                <a:extLst>
                  <a:ext uri="{0D108BD9-81ED-4DB2-BD59-A6C34878D82A}">
                    <a16:rowId xmlns:a16="http://schemas.microsoft.com/office/drawing/2014/main" val="10000"/>
                  </a:ext>
                </a:extLst>
              </a:tr>
            </a:tbl>
          </a:graphicData>
        </a:graphic>
      </p:graphicFrame>
      <p:sp>
        <p:nvSpPr>
          <p:cNvPr id="8" name="TextBox 7"/>
          <p:cNvSpPr txBox="1"/>
          <p:nvPr/>
        </p:nvSpPr>
        <p:spPr>
          <a:xfrm>
            <a:off x="662516" y="5592232"/>
            <a:ext cx="7285568" cy="461665"/>
          </a:xfrm>
          <a:prstGeom prst="rect">
            <a:avLst/>
          </a:prstGeom>
          <a:solidFill>
            <a:schemeClr val="accent1">
              <a:lumMod val="60000"/>
              <a:lumOff val="40000"/>
            </a:schemeClr>
          </a:solidFill>
        </p:spPr>
        <p:txBody>
          <a:bodyPr wrap="square" rtlCol="0">
            <a:spAutoFit/>
          </a:bodyPr>
          <a:lstStyle/>
          <a:p>
            <a:r>
              <a:rPr lang="en-US" sz="2400" dirty="0">
                <a:latin typeface="Arial"/>
                <a:cs typeface="Arial"/>
              </a:rPr>
              <a:t>We extend “liberal” backward in time, before 1776</a:t>
            </a:r>
          </a:p>
        </p:txBody>
      </p:sp>
      <p:sp>
        <p:nvSpPr>
          <p:cNvPr id="9" name="TextBox 8"/>
          <p:cNvSpPr txBox="1"/>
          <p:nvPr/>
        </p:nvSpPr>
        <p:spPr>
          <a:xfrm>
            <a:off x="419100" y="1600200"/>
            <a:ext cx="2260600" cy="461665"/>
          </a:xfrm>
          <a:prstGeom prst="rect">
            <a:avLst/>
          </a:prstGeom>
          <a:solidFill>
            <a:schemeClr val="accent1">
              <a:lumMod val="60000"/>
              <a:lumOff val="40000"/>
            </a:schemeClr>
          </a:solidFill>
        </p:spPr>
        <p:txBody>
          <a:bodyPr wrap="square" rtlCol="0">
            <a:spAutoFit/>
          </a:bodyPr>
          <a:lstStyle/>
          <a:p>
            <a:r>
              <a:rPr lang="en-US" sz="2400" dirty="0">
                <a:latin typeface="Arial"/>
                <a:cs typeface="Arial"/>
              </a:rPr>
              <a:t>“proto-liberals”</a:t>
            </a:r>
          </a:p>
        </p:txBody>
      </p:sp>
      <p:sp>
        <p:nvSpPr>
          <p:cNvPr id="10" name="TextBox 9"/>
          <p:cNvSpPr txBox="1"/>
          <p:nvPr/>
        </p:nvSpPr>
        <p:spPr>
          <a:xfrm>
            <a:off x="2540000" y="1629602"/>
            <a:ext cx="4927600" cy="461665"/>
          </a:xfrm>
          <a:prstGeom prst="rect">
            <a:avLst/>
          </a:prstGeom>
          <a:noFill/>
        </p:spPr>
        <p:txBody>
          <a:bodyPr wrap="square" rtlCol="0">
            <a:spAutoFit/>
          </a:bodyPr>
          <a:lstStyle/>
          <a:p>
            <a:r>
              <a:rPr lang="en-US" sz="2400" dirty="0">
                <a:solidFill>
                  <a:schemeClr val="bg1"/>
                </a:solidFill>
                <a:latin typeface="Arial"/>
                <a:cs typeface="Arial"/>
                <a:sym typeface="Wingdings"/>
              </a:rPr>
              <a:t> Political stability in Britain</a:t>
            </a:r>
            <a:endParaRPr lang="en-US" sz="2400" dirty="0">
              <a:solidFill>
                <a:schemeClr val="bg1"/>
              </a:solidFill>
              <a:latin typeface="Arial"/>
              <a:cs typeface="Arial"/>
            </a:endParaRPr>
          </a:p>
        </p:txBody>
      </p:sp>
    </p:spTree>
    <p:extLst>
      <p:ext uri="{BB962C8B-B14F-4D97-AF65-F5344CB8AC3E}">
        <p14:creationId xmlns:p14="http://schemas.microsoft.com/office/powerpoint/2010/main" val="19564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dissolv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C256-C9B6-A040-AABE-75CA97B71214}"/>
              </a:ext>
            </a:extLst>
          </p:cNvPr>
          <p:cNvSpPr>
            <a:spLocks noGrp="1"/>
          </p:cNvSpPr>
          <p:nvPr>
            <p:ph type="title"/>
          </p:nvPr>
        </p:nvSpPr>
        <p:spPr/>
        <p:txBody>
          <a:bodyPr/>
          <a:lstStyle/>
          <a:p>
            <a:r>
              <a:rPr lang="en-US" dirty="0"/>
              <a:t>Hume scholarship</a:t>
            </a:r>
          </a:p>
        </p:txBody>
      </p:sp>
      <p:sp>
        <p:nvSpPr>
          <p:cNvPr id="3" name="Content Placeholder 2">
            <a:extLst>
              <a:ext uri="{FF2B5EF4-FFF2-40B4-BE49-F238E27FC236}">
                <a16:creationId xmlns:a16="http://schemas.microsoft.com/office/drawing/2014/main" id="{58CFFB8C-BA2B-F84F-B83D-113426A50E13}"/>
              </a:ext>
            </a:extLst>
          </p:cNvPr>
          <p:cNvSpPr>
            <a:spLocks noGrp="1"/>
          </p:cNvSpPr>
          <p:nvPr>
            <p:ph idx="1"/>
          </p:nvPr>
        </p:nvSpPr>
        <p:spPr/>
        <p:txBody>
          <a:bodyPr>
            <a:normAutofit/>
          </a:bodyPr>
          <a:lstStyle/>
          <a:p>
            <a:pPr marL="0" indent="0">
              <a:buNone/>
            </a:pPr>
            <a:r>
              <a:rPr lang="en-US" sz="2800" dirty="0"/>
              <a:t>Our take broadly concurs with:</a:t>
            </a:r>
          </a:p>
          <a:p>
            <a:r>
              <a:rPr lang="en-US" sz="2800" dirty="0"/>
              <a:t>Frederick Whelan</a:t>
            </a:r>
          </a:p>
          <a:p>
            <a:r>
              <a:rPr lang="en-US" sz="2800" dirty="0" err="1"/>
              <a:t>Knud</a:t>
            </a:r>
            <a:r>
              <a:rPr lang="en-US" sz="2800" dirty="0"/>
              <a:t> </a:t>
            </a:r>
            <a:r>
              <a:rPr lang="en-US" sz="2800" dirty="0" err="1"/>
              <a:t>Haakonssen</a:t>
            </a:r>
            <a:endParaRPr lang="en-US" sz="2800" dirty="0"/>
          </a:p>
          <a:p>
            <a:r>
              <a:rPr lang="en-US" sz="2800" dirty="0"/>
              <a:t>Nicholas Capaldi</a:t>
            </a:r>
          </a:p>
          <a:p>
            <a:r>
              <a:rPr lang="en-US" sz="2800" dirty="0"/>
              <a:t>Russell Hardin</a:t>
            </a:r>
          </a:p>
          <a:p>
            <a:r>
              <a:rPr lang="en-US" sz="2800" dirty="0"/>
              <a:t>Thomas Merrill</a:t>
            </a:r>
          </a:p>
        </p:txBody>
      </p:sp>
      <p:sp>
        <p:nvSpPr>
          <p:cNvPr id="4" name="Slide Number Placeholder 3">
            <a:extLst>
              <a:ext uri="{FF2B5EF4-FFF2-40B4-BE49-F238E27FC236}">
                <a16:creationId xmlns:a16="http://schemas.microsoft.com/office/drawing/2014/main" id="{4CD1600F-8B3A-C044-B4D9-974F1267A292}"/>
              </a:ext>
            </a:extLst>
          </p:cNvPr>
          <p:cNvSpPr>
            <a:spLocks noGrp="1"/>
          </p:cNvSpPr>
          <p:nvPr>
            <p:ph type="sldNum" sz="quarter" idx="12"/>
          </p:nvPr>
        </p:nvSpPr>
        <p:spPr/>
        <p:txBody>
          <a:bodyPr/>
          <a:lstStyle/>
          <a:p>
            <a:fld id="{459A5F39-4CE7-434C-A5CB-50A363451602}" type="slidenum">
              <a:rPr lang="en-US" smtClean="0"/>
              <a:t>16</a:t>
            </a:fld>
            <a:endParaRPr lang="en-US"/>
          </a:p>
        </p:txBody>
      </p:sp>
    </p:spTree>
    <p:extLst>
      <p:ext uri="{BB962C8B-B14F-4D97-AF65-F5344CB8AC3E}">
        <p14:creationId xmlns:p14="http://schemas.microsoft.com/office/powerpoint/2010/main" val="100145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CF41-4416-2D45-AF3B-DF32FE402E84}"/>
              </a:ext>
            </a:extLst>
          </p:cNvPr>
          <p:cNvSpPr>
            <a:spLocks noGrp="1"/>
          </p:cNvSpPr>
          <p:nvPr>
            <p:ph type="title"/>
          </p:nvPr>
        </p:nvSpPr>
        <p:spPr/>
        <p:txBody>
          <a:bodyPr/>
          <a:lstStyle/>
          <a:p>
            <a:r>
              <a:rPr lang="en-US" dirty="0"/>
              <a:t>Others shy on mere-liberty</a:t>
            </a:r>
          </a:p>
        </p:txBody>
      </p:sp>
      <p:graphicFrame>
        <p:nvGraphicFramePr>
          <p:cNvPr id="5" name="Content Placeholder 4">
            <a:extLst>
              <a:ext uri="{FF2B5EF4-FFF2-40B4-BE49-F238E27FC236}">
                <a16:creationId xmlns:a16="http://schemas.microsoft.com/office/drawing/2014/main" id="{805D4993-13E4-D147-B560-ACDC76BE4634}"/>
              </a:ext>
            </a:extLst>
          </p:cNvPr>
          <p:cNvGraphicFramePr>
            <a:graphicFrameLocks noGrp="1"/>
          </p:cNvGraphicFramePr>
          <p:nvPr>
            <p:ph idx="1"/>
            <p:extLst>
              <p:ext uri="{D42A27DB-BD31-4B8C-83A1-F6EECF244321}">
                <p14:modId xmlns:p14="http://schemas.microsoft.com/office/powerpoint/2010/main" val="3855042172"/>
              </p:ext>
            </p:extLst>
          </p:nvPr>
        </p:nvGraphicFramePr>
        <p:xfrm>
          <a:off x="79022" y="1140176"/>
          <a:ext cx="9064978" cy="6000093"/>
        </p:xfrm>
        <a:graphic>
          <a:graphicData uri="http://schemas.openxmlformats.org/drawingml/2006/table">
            <a:tbl>
              <a:tblPr firstRow="1" firstCol="1" bandRow="1">
                <a:tableStyleId>{5C22544A-7EE6-4342-B048-85BDC9FD1C3A}</a:tableStyleId>
              </a:tblPr>
              <a:tblGrid>
                <a:gridCol w="1974232">
                  <a:extLst>
                    <a:ext uri="{9D8B030D-6E8A-4147-A177-3AD203B41FA5}">
                      <a16:colId xmlns:a16="http://schemas.microsoft.com/office/drawing/2014/main" val="3027925160"/>
                    </a:ext>
                  </a:extLst>
                </a:gridCol>
                <a:gridCol w="7090746">
                  <a:extLst>
                    <a:ext uri="{9D8B030D-6E8A-4147-A177-3AD203B41FA5}">
                      <a16:colId xmlns:a16="http://schemas.microsoft.com/office/drawing/2014/main" val="3061529578"/>
                    </a:ext>
                  </a:extLst>
                </a:gridCol>
              </a:tblGrid>
              <a:tr h="422308">
                <a:tc>
                  <a:txBody>
                    <a:bodyPr/>
                    <a:lstStyle/>
                    <a:p>
                      <a:pPr marL="0" marR="0">
                        <a:lnSpc>
                          <a:spcPct val="115000"/>
                        </a:lnSpc>
                        <a:spcBef>
                          <a:spcPts val="0"/>
                        </a:spcBef>
                        <a:spcAft>
                          <a:spcPts val="0"/>
                        </a:spcAft>
                      </a:pPr>
                      <a:r>
                        <a:rPr lang="en-US" sz="1800" baseline="0" dirty="0">
                          <a:effectLst/>
                        </a:rPr>
                        <a:t> </a:t>
                      </a:r>
                      <a:endPar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a:effectLst/>
                        </a:rPr>
                        <a:t>what is highlighted as central in Hume’s meaning of liberty</a:t>
                      </a:r>
                      <a:endPar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8255853"/>
                  </a:ext>
                </a:extLst>
              </a:tr>
              <a:tr h="727796">
                <a:tc>
                  <a:txBody>
                    <a:bodyPr/>
                    <a:lstStyle/>
                    <a:p>
                      <a:pPr marL="0" marR="0">
                        <a:lnSpc>
                          <a:spcPct val="115000"/>
                        </a:lnSpc>
                        <a:spcBef>
                          <a:spcPts val="0"/>
                        </a:spcBef>
                        <a:spcAft>
                          <a:spcPts val="0"/>
                        </a:spcAft>
                      </a:pPr>
                      <a:r>
                        <a:rPr lang="en-US" sz="1800" baseline="0" dirty="0">
                          <a:solidFill>
                            <a:schemeClr val="tx1"/>
                          </a:solidFill>
                          <a:effectLst/>
                        </a:rPr>
                        <a:t>John </a:t>
                      </a:r>
                      <a:r>
                        <a:rPr lang="en-US" sz="1800" baseline="0" dirty="0" err="1">
                          <a:solidFill>
                            <a:schemeClr val="tx1"/>
                          </a:solidFill>
                          <a:effectLst/>
                        </a:rPr>
                        <a:t>Valdimir</a:t>
                      </a:r>
                      <a:r>
                        <a:rPr lang="en-US" sz="1800" baseline="0" dirty="0">
                          <a:solidFill>
                            <a:schemeClr val="tx1"/>
                          </a:solidFill>
                          <a:effectLst/>
                        </a:rPr>
                        <a:t> Price (1966)</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a:effectLst/>
                        </a:rPr>
                        <a:t>“individual activities and expressions of ideas that are not inimical to the stability of the government” (p. 141)</a:t>
                      </a:r>
                      <a:endPar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1821819"/>
                  </a:ext>
                </a:extLst>
              </a:tr>
              <a:tr h="726846">
                <a:tc>
                  <a:txBody>
                    <a:bodyPr/>
                    <a:lstStyle/>
                    <a:p>
                      <a:pPr marL="0" marR="0">
                        <a:lnSpc>
                          <a:spcPct val="115000"/>
                        </a:lnSpc>
                        <a:spcBef>
                          <a:spcPts val="0"/>
                        </a:spcBef>
                        <a:spcAft>
                          <a:spcPts val="0"/>
                        </a:spcAft>
                      </a:pPr>
                      <a:r>
                        <a:rPr lang="en-US" sz="1800" baseline="0" dirty="0">
                          <a:solidFill>
                            <a:schemeClr val="tx1"/>
                          </a:solidFill>
                          <a:effectLst/>
                        </a:rPr>
                        <a:t>Friedrich Hayek (1967)</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a:effectLst/>
                        </a:rPr>
                        <a:t>“general and inflexible laws” (117f)</a:t>
                      </a:r>
                      <a:endPar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8120622"/>
                  </a:ext>
                </a:extLst>
              </a:tr>
              <a:tr h="727796">
                <a:tc>
                  <a:txBody>
                    <a:bodyPr/>
                    <a:lstStyle/>
                    <a:p>
                      <a:pPr marL="0" marR="0">
                        <a:lnSpc>
                          <a:spcPct val="115000"/>
                        </a:lnSpc>
                        <a:spcBef>
                          <a:spcPts val="0"/>
                        </a:spcBef>
                        <a:spcAft>
                          <a:spcPts val="0"/>
                        </a:spcAft>
                      </a:pPr>
                      <a:r>
                        <a:rPr lang="en-US" sz="1800" baseline="0" dirty="0">
                          <a:solidFill>
                            <a:schemeClr val="tx1"/>
                          </a:solidFill>
                          <a:effectLst/>
                        </a:rPr>
                        <a:t>Duncan Forbes (1975)</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dirty="0">
                          <a:effectLst/>
                        </a:rPr>
                        <a:t>“the security of the individual under the rule of law” (87, also 88, 153); “general and equal laws” (154f); "the absolute rule of law" (170, 181)</a:t>
                      </a:r>
                      <a:endPar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5694850"/>
                  </a:ext>
                </a:extLst>
              </a:tr>
              <a:tr h="352895">
                <a:tc>
                  <a:txBody>
                    <a:bodyPr/>
                    <a:lstStyle/>
                    <a:p>
                      <a:pPr marL="0" marR="0">
                        <a:lnSpc>
                          <a:spcPct val="115000"/>
                        </a:lnSpc>
                        <a:spcBef>
                          <a:spcPts val="0"/>
                        </a:spcBef>
                        <a:spcAft>
                          <a:spcPts val="0"/>
                        </a:spcAft>
                      </a:pPr>
                      <a:r>
                        <a:rPr lang="en-US" sz="1800" baseline="0" dirty="0">
                          <a:solidFill>
                            <a:schemeClr val="tx1"/>
                          </a:solidFill>
                          <a:effectLst/>
                        </a:rPr>
                        <a:t>David Miller (1981)</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a:effectLst/>
                        </a:rPr>
                        <a:t>“the absence of arbitrary coercion” (148)</a:t>
                      </a:r>
                      <a:endPar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0451546"/>
                  </a:ext>
                </a:extLst>
              </a:tr>
              <a:tr h="727796">
                <a:tc>
                  <a:txBody>
                    <a:bodyPr/>
                    <a:lstStyle/>
                    <a:p>
                      <a:pPr marL="0" marR="0">
                        <a:lnSpc>
                          <a:spcPct val="115000"/>
                        </a:lnSpc>
                        <a:spcBef>
                          <a:spcPts val="0"/>
                        </a:spcBef>
                        <a:spcAft>
                          <a:spcPts val="0"/>
                        </a:spcAft>
                      </a:pPr>
                      <a:r>
                        <a:rPr lang="en-US" sz="1800" baseline="0" dirty="0">
                          <a:solidFill>
                            <a:schemeClr val="tx1"/>
                          </a:solidFill>
                          <a:effectLst/>
                        </a:rPr>
                        <a:t>John B. Stewart (1992)</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a:effectLst/>
                        </a:rPr>
                        <a:t>“civil liberty entails a rule of law; it requires established rights with respect to economic activity, speech, religion, and so forth” (232)</a:t>
                      </a:r>
                      <a:endPar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5719792"/>
                  </a:ext>
                </a:extLst>
              </a:tr>
              <a:tr h="727796">
                <a:tc>
                  <a:txBody>
                    <a:bodyPr/>
                    <a:lstStyle/>
                    <a:p>
                      <a:pPr marL="0" marR="0">
                        <a:lnSpc>
                          <a:spcPct val="115000"/>
                        </a:lnSpc>
                        <a:spcBef>
                          <a:spcPts val="0"/>
                        </a:spcBef>
                        <a:spcAft>
                          <a:spcPts val="0"/>
                        </a:spcAft>
                      </a:pPr>
                      <a:r>
                        <a:rPr lang="en-US" sz="1800" baseline="0" dirty="0">
                          <a:solidFill>
                            <a:schemeClr val="tx1"/>
                          </a:solidFill>
                          <a:effectLst/>
                        </a:rPr>
                        <a:t>Donald Livingston (1998)</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dirty="0">
                          <a:effectLst/>
                        </a:rPr>
                        <a:t>“uncoerced by the arbitrary will of another,” “a government of Laws, not of Men,” “Law must be known, regular, and predictable," “the rule of law” (182f)</a:t>
                      </a:r>
                      <a:endPar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267369"/>
                  </a:ext>
                </a:extLst>
              </a:tr>
              <a:tr h="727796">
                <a:tc>
                  <a:txBody>
                    <a:bodyPr/>
                    <a:lstStyle/>
                    <a:p>
                      <a:pPr marL="0" marR="0">
                        <a:lnSpc>
                          <a:spcPct val="115000"/>
                        </a:lnSpc>
                        <a:spcBef>
                          <a:spcPts val="0"/>
                        </a:spcBef>
                        <a:spcAft>
                          <a:spcPts val="0"/>
                        </a:spcAft>
                      </a:pPr>
                      <a:r>
                        <a:rPr lang="en-US" sz="1800" baseline="0" dirty="0">
                          <a:solidFill>
                            <a:schemeClr val="tx1"/>
                          </a:solidFill>
                          <a:effectLst/>
                        </a:rPr>
                        <a:t>Andrew </a:t>
                      </a:r>
                      <a:r>
                        <a:rPr lang="en-US" sz="1800" baseline="0" dirty="0" err="1">
                          <a:solidFill>
                            <a:schemeClr val="tx1"/>
                          </a:solidFill>
                          <a:effectLst/>
                        </a:rPr>
                        <a:t>Sabl</a:t>
                      </a:r>
                      <a:r>
                        <a:rPr lang="en-US" sz="1800" baseline="0" dirty="0">
                          <a:solidFill>
                            <a:schemeClr val="tx1"/>
                          </a:solidFill>
                          <a:effectLst/>
                        </a:rPr>
                        <a:t> (2012)</a:t>
                      </a:r>
                      <a:endPar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aseline="0" dirty="0">
                          <a:effectLst/>
                        </a:rPr>
                        <a:t>“strategies and institutions for limiting the power that accrues to those who hold power under conventions of authority” (16); “general and inflexible laws” (206)</a:t>
                      </a:r>
                      <a:endPar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1413288"/>
                  </a:ext>
                </a:extLst>
              </a:tr>
            </a:tbl>
          </a:graphicData>
        </a:graphic>
      </p:graphicFrame>
      <p:sp>
        <p:nvSpPr>
          <p:cNvPr id="4" name="Slide Number Placeholder 3">
            <a:extLst>
              <a:ext uri="{FF2B5EF4-FFF2-40B4-BE49-F238E27FC236}">
                <a16:creationId xmlns:a16="http://schemas.microsoft.com/office/drawing/2014/main" id="{374E8DD0-BEBB-A64E-9958-4467C30D6870}"/>
              </a:ext>
            </a:extLst>
          </p:cNvPr>
          <p:cNvSpPr>
            <a:spLocks noGrp="1"/>
          </p:cNvSpPr>
          <p:nvPr>
            <p:ph type="sldNum" sz="quarter" idx="12"/>
          </p:nvPr>
        </p:nvSpPr>
        <p:spPr/>
        <p:txBody>
          <a:bodyPr/>
          <a:lstStyle/>
          <a:p>
            <a:fld id="{459A5F39-4CE7-434C-A5CB-50A363451602}" type="slidenum">
              <a:rPr lang="en-US" smtClean="0"/>
              <a:t>17</a:t>
            </a:fld>
            <a:endParaRPr lang="en-US"/>
          </a:p>
        </p:txBody>
      </p:sp>
    </p:spTree>
    <p:extLst>
      <p:ext uri="{BB962C8B-B14F-4D97-AF65-F5344CB8AC3E}">
        <p14:creationId xmlns:p14="http://schemas.microsoft.com/office/powerpoint/2010/main" val="152410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8B6C-93CD-264B-9814-22FD787D9148}"/>
              </a:ext>
            </a:extLst>
          </p:cNvPr>
          <p:cNvSpPr>
            <a:spLocks noGrp="1"/>
          </p:cNvSpPr>
          <p:nvPr>
            <p:ph type="title"/>
          </p:nvPr>
        </p:nvSpPr>
        <p:spPr/>
        <p:txBody>
          <a:bodyPr/>
          <a:lstStyle/>
          <a:p>
            <a:pPr algn="l"/>
            <a:r>
              <a:rPr lang="en-US" dirty="0"/>
              <a:t>“transportation”</a:t>
            </a:r>
          </a:p>
        </p:txBody>
      </p:sp>
      <p:sp>
        <p:nvSpPr>
          <p:cNvPr id="3" name="Content Placeholder 2">
            <a:extLst>
              <a:ext uri="{FF2B5EF4-FFF2-40B4-BE49-F238E27FC236}">
                <a16:creationId xmlns:a16="http://schemas.microsoft.com/office/drawing/2014/main" id="{1F61250F-3C8E-9B42-833D-576230F9EDDF}"/>
              </a:ext>
            </a:extLst>
          </p:cNvPr>
          <p:cNvSpPr>
            <a:spLocks noGrp="1"/>
          </p:cNvSpPr>
          <p:nvPr>
            <p:ph idx="1"/>
          </p:nvPr>
        </p:nvSpPr>
        <p:spPr>
          <a:xfrm>
            <a:off x="674863" y="2285337"/>
            <a:ext cx="7612064" cy="4182035"/>
          </a:xfrm>
        </p:spPr>
        <p:txBody>
          <a:bodyPr>
            <a:normAutofit/>
          </a:bodyPr>
          <a:lstStyle/>
          <a:p>
            <a:pPr marL="0" indent="0">
              <a:buNone/>
            </a:pPr>
            <a:r>
              <a:rPr lang="en-US" sz="2800" dirty="0"/>
              <a:t>Is a car transportation?</a:t>
            </a:r>
          </a:p>
          <a:p>
            <a:pPr marL="0" indent="0">
              <a:buNone/>
            </a:pPr>
            <a:r>
              <a:rPr lang="en-US" sz="2800" dirty="0"/>
              <a:t>Essential meaning: </a:t>
            </a:r>
          </a:p>
          <a:p>
            <a:pPr marL="349250" lvl="1" indent="0">
              <a:buNone/>
            </a:pPr>
            <a:r>
              <a:rPr lang="en-US" sz="2800" i="1" dirty="0"/>
              <a:t>Moving things from one place to another</a:t>
            </a:r>
          </a:p>
          <a:p>
            <a:pPr marL="349250" lvl="1" indent="0">
              <a:buNone/>
            </a:pPr>
            <a:endParaRPr lang="en-US" sz="2800" i="1" dirty="0"/>
          </a:p>
          <a:p>
            <a:pPr marL="6350" indent="0">
              <a:buNone/>
            </a:pPr>
            <a:r>
              <a:rPr lang="en-US" sz="2800" dirty="0"/>
              <a:t>Contributory meaning:</a:t>
            </a:r>
          </a:p>
          <a:p>
            <a:pPr marL="349250" lvl="1" indent="0">
              <a:buNone/>
            </a:pPr>
            <a:r>
              <a:rPr lang="en-US" sz="2800" i="1" dirty="0"/>
              <a:t>Things that contribute to moving things from one place to another</a:t>
            </a:r>
          </a:p>
        </p:txBody>
      </p:sp>
      <p:sp>
        <p:nvSpPr>
          <p:cNvPr id="4" name="Slide Number Placeholder 3">
            <a:extLst>
              <a:ext uri="{FF2B5EF4-FFF2-40B4-BE49-F238E27FC236}">
                <a16:creationId xmlns:a16="http://schemas.microsoft.com/office/drawing/2014/main" id="{14461EA1-BD19-9844-B5EC-8120F6063504}"/>
              </a:ext>
            </a:extLst>
          </p:cNvPr>
          <p:cNvSpPr>
            <a:spLocks noGrp="1"/>
          </p:cNvSpPr>
          <p:nvPr>
            <p:ph type="sldNum" sz="quarter" idx="12"/>
          </p:nvPr>
        </p:nvSpPr>
        <p:spPr/>
        <p:txBody>
          <a:bodyPr/>
          <a:lstStyle/>
          <a:p>
            <a:fld id="{459A5F39-4CE7-434C-A5CB-50A363451602}" type="slidenum">
              <a:rPr lang="en-US" smtClean="0"/>
              <a:t>18</a:t>
            </a:fld>
            <a:endParaRPr lang="en-US"/>
          </a:p>
        </p:txBody>
      </p:sp>
      <p:pic>
        <p:nvPicPr>
          <p:cNvPr id="28674" name="Picture 2" descr="Image result for parked car">
            <a:extLst>
              <a:ext uri="{FF2B5EF4-FFF2-40B4-BE49-F238E27FC236}">
                <a16:creationId xmlns:a16="http://schemas.microsoft.com/office/drawing/2014/main" id="{D625C5A9-2483-3E44-B728-25D304AA8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289"/>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8B6C-93CD-264B-9814-22FD787D9148}"/>
              </a:ext>
            </a:extLst>
          </p:cNvPr>
          <p:cNvSpPr>
            <a:spLocks noGrp="1"/>
          </p:cNvSpPr>
          <p:nvPr>
            <p:ph type="title"/>
          </p:nvPr>
        </p:nvSpPr>
        <p:spPr/>
        <p:txBody>
          <a:bodyPr/>
          <a:lstStyle/>
          <a:p>
            <a:pPr algn="l"/>
            <a:r>
              <a:rPr lang="en-US" dirty="0"/>
              <a:t>“liberty”</a:t>
            </a:r>
          </a:p>
        </p:txBody>
      </p:sp>
      <p:sp>
        <p:nvSpPr>
          <p:cNvPr id="3" name="Content Placeholder 2">
            <a:extLst>
              <a:ext uri="{FF2B5EF4-FFF2-40B4-BE49-F238E27FC236}">
                <a16:creationId xmlns:a16="http://schemas.microsoft.com/office/drawing/2014/main" id="{1F61250F-3C8E-9B42-833D-576230F9EDDF}"/>
              </a:ext>
            </a:extLst>
          </p:cNvPr>
          <p:cNvSpPr>
            <a:spLocks noGrp="1"/>
          </p:cNvSpPr>
          <p:nvPr>
            <p:ph idx="1"/>
          </p:nvPr>
        </p:nvSpPr>
        <p:spPr>
          <a:xfrm>
            <a:off x="765175" y="2285337"/>
            <a:ext cx="7612064" cy="4182035"/>
          </a:xfrm>
        </p:spPr>
        <p:txBody>
          <a:bodyPr>
            <a:normAutofit/>
          </a:bodyPr>
          <a:lstStyle/>
          <a:p>
            <a:pPr marL="0" indent="0">
              <a:buNone/>
            </a:pPr>
            <a:r>
              <a:rPr lang="en-US" sz="2800" dirty="0"/>
              <a:t>Essential meaning: </a:t>
            </a:r>
          </a:p>
          <a:p>
            <a:pPr marL="349250" lvl="1" indent="0">
              <a:buNone/>
            </a:pPr>
            <a:r>
              <a:rPr lang="en-US" sz="2800" i="1" dirty="0"/>
              <a:t>Others not messing with one’s stuff</a:t>
            </a:r>
          </a:p>
          <a:p>
            <a:pPr marL="349250" lvl="1" indent="0">
              <a:buNone/>
            </a:pPr>
            <a:endParaRPr lang="en-US" sz="2800" i="1" dirty="0"/>
          </a:p>
          <a:p>
            <a:pPr marL="6350" indent="0">
              <a:buNone/>
            </a:pPr>
            <a:r>
              <a:rPr lang="en-US" sz="2800" dirty="0"/>
              <a:t>Contributory meaning:</a:t>
            </a:r>
          </a:p>
          <a:p>
            <a:pPr marL="349250" lvl="1" indent="0">
              <a:buNone/>
            </a:pPr>
            <a:r>
              <a:rPr lang="en-US" sz="2800" i="1" dirty="0"/>
              <a:t>Things that contribute to others not messing with one’s stuff</a:t>
            </a:r>
          </a:p>
        </p:txBody>
      </p:sp>
      <p:sp>
        <p:nvSpPr>
          <p:cNvPr id="4" name="Slide Number Placeholder 3">
            <a:extLst>
              <a:ext uri="{FF2B5EF4-FFF2-40B4-BE49-F238E27FC236}">
                <a16:creationId xmlns:a16="http://schemas.microsoft.com/office/drawing/2014/main" id="{14461EA1-BD19-9844-B5EC-8120F6063504}"/>
              </a:ext>
            </a:extLst>
          </p:cNvPr>
          <p:cNvSpPr>
            <a:spLocks noGrp="1"/>
          </p:cNvSpPr>
          <p:nvPr>
            <p:ph type="sldNum" sz="quarter" idx="12"/>
          </p:nvPr>
        </p:nvSpPr>
        <p:spPr/>
        <p:txBody>
          <a:bodyPr/>
          <a:lstStyle/>
          <a:p>
            <a:fld id="{459A5F39-4CE7-434C-A5CB-50A363451602}" type="slidenum">
              <a:rPr lang="en-US" smtClean="0"/>
              <a:t>19</a:t>
            </a:fld>
            <a:endParaRPr lang="en-US"/>
          </a:p>
        </p:txBody>
      </p:sp>
      <p:pic>
        <p:nvPicPr>
          <p:cNvPr id="29698" name="Picture 2" descr="Related image">
            <a:extLst>
              <a:ext uri="{FF2B5EF4-FFF2-40B4-BE49-F238E27FC236}">
                <a16:creationId xmlns:a16="http://schemas.microsoft.com/office/drawing/2014/main" id="{D6595730-1A0E-0342-BB9C-A73D242C9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021" y="0"/>
            <a:ext cx="3383979" cy="177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F801-9ADE-1640-B0D6-5426B7E6979E}"/>
              </a:ext>
            </a:extLst>
          </p:cNvPr>
          <p:cNvSpPr>
            <a:spLocks noGrp="1"/>
          </p:cNvSpPr>
          <p:nvPr>
            <p:ph type="title"/>
          </p:nvPr>
        </p:nvSpPr>
        <p:spPr/>
        <p:txBody>
          <a:bodyPr/>
          <a:lstStyle/>
          <a:p>
            <a:r>
              <a:rPr lang="en-US" dirty="0"/>
              <a:t>“Mere-liberty in David Hume”</a:t>
            </a:r>
          </a:p>
        </p:txBody>
      </p:sp>
      <p:sp>
        <p:nvSpPr>
          <p:cNvPr id="3" name="Content Placeholder 2">
            <a:extLst>
              <a:ext uri="{FF2B5EF4-FFF2-40B4-BE49-F238E27FC236}">
                <a16:creationId xmlns:a16="http://schemas.microsoft.com/office/drawing/2014/main" id="{C08F0DF9-AE56-874C-8958-0A8D8EB0B583}"/>
              </a:ext>
            </a:extLst>
          </p:cNvPr>
          <p:cNvSpPr>
            <a:spLocks noGrp="1"/>
          </p:cNvSpPr>
          <p:nvPr>
            <p:ph idx="1"/>
          </p:nvPr>
        </p:nvSpPr>
        <p:spPr/>
        <p:txBody>
          <a:bodyPr/>
          <a:lstStyle/>
          <a:p>
            <a:pPr marL="0" indent="0">
              <a:buNone/>
            </a:pPr>
            <a:r>
              <a:rPr lang="en-US" b="1" dirty="0"/>
              <a:t>Erik W. Matson</a:t>
            </a:r>
          </a:p>
          <a:p>
            <a:pPr marL="0" indent="0">
              <a:buNone/>
            </a:pPr>
            <a:r>
              <a:rPr lang="en-US" dirty="0"/>
              <a:t>GMU PhD 2017</a:t>
            </a:r>
          </a:p>
          <a:p>
            <a:pPr marL="0" indent="0">
              <a:buNone/>
            </a:pPr>
            <a:r>
              <a:rPr lang="en-US" dirty="0"/>
              <a:t>NYU Postdoc</a:t>
            </a:r>
          </a:p>
          <a:p>
            <a:pPr marL="0" indent="0">
              <a:buNone/>
            </a:pPr>
            <a:r>
              <a:rPr lang="en-US" dirty="0"/>
              <a:t>Works on Hume and Smith</a:t>
            </a:r>
          </a:p>
        </p:txBody>
      </p:sp>
      <p:sp>
        <p:nvSpPr>
          <p:cNvPr id="4" name="Slide Number Placeholder 3">
            <a:extLst>
              <a:ext uri="{FF2B5EF4-FFF2-40B4-BE49-F238E27FC236}">
                <a16:creationId xmlns:a16="http://schemas.microsoft.com/office/drawing/2014/main" id="{61F23907-5F7A-114D-8EA8-4889BBC6C080}"/>
              </a:ext>
            </a:extLst>
          </p:cNvPr>
          <p:cNvSpPr>
            <a:spLocks noGrp="1"/>
          </p:cNvSpPr>
          <p:nvPr>
            <p:ph type="sldNum" sz="quarter" idx="12"/>
          </p:nvPr>
        </p:nvSpPr>
        <p:spPr/>
        <p:txBody>
          <a:bodyPr/>
          <a:lstStyle/>
          <a:p>
            <a:fld id="{459A5F39-4CE7-434C-A5CB-50A363451602}" type="slidenum">
              <a:rPr lang="en-US" smtClean="0"/>
              <a:t>2</a:t>
            </a:fld>
            <a:endParaRPr lang="en-US"/>
          </a:p>
        </p:txBody>
      </p:sp>
      <p:pic>
        <p:nvPicPr>
          <p:cNvPr id="5" name="Picture 4">
            <a:extLst>
              <a:ext uri="{FF2B5EF4-FFF2-40B4-BE49-F238E27FC236}">
                <a16:creationId xmlns:a16="http://schemas.microsoft.com/office/drawing/2014/main" id="{C49B99A6-68A7-D44E-8361-75BE4BBB4BE5}"/>
              </a:ext>
            </a:extLst>
          </p:cNvPr>
          <p:cNvPicPr>
            <a:picLocks noChangeAspect="1"/>
          </p:cNvPicPr>
          <p:nvPr/>
        </p:nvPicPr>
        <p:blipFill>
          <a:blip r:embed="rId2"/>
          <a:stretch>
            <a:fillRect/>
          </a:stretch>
        </p:blipFill>
        <p:spPr>
          <a:xfrm>
            <a:off x="5747731" y="2269065"/>
            <a:ext cx="2141085" cy="3282997"/>
          </a:xfrm>
          <a:prstGeom prst="rect">
            <a:avLst/>
          </a:prstGeom>
          <a:effectLst>
            <a:softEdge rad="76200"/>
          </a:effectLst>
        </p:spPr>
      </p:pic>
    </p:spTree>
    <p:extLst>
      <p:ext uri="{BB962C8B-B14F-4D97-AF65-F5344CB8AC3E}">
        <p14:creationId xmlns:p14="http://schemas.microsoft.com/office/powerpoint/2010/main" val="194231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8836-A64C-8442-9414-3CF3076492D8}"/>
              </a:ext>
            </a:extLst>
          </p:cNvPr>
          <p:cNvSpPr>
            <a:spLocks noGrp="1"/>
          </p:cNvSpPr>
          <p:nvPr>
            <p:ph type="title"/>
          </p:nvPr>
        </p:nvSpPr>
        <p:spPr/>
        <p:txBody>
          <a:bodyPr/>
          <a:lstStyle/>
          <a:p>
            <a:r>
              <a:rPr lang="en-US" dirty="0"/>
              <a:t>James Madison</a:t>
            </a:r>
          </a:p>
        </p:txBody>
      </p:sp>
      <p:sp>
        <p:nvSpPr>
          <p:cNvPr id="3" name="Content Placeholder 2">
            <a:extLst>
              <a:ext uri="{FF2B5EF4-FFF2-40B4-BE49-F238E27FC236}">
                <a16:creationId xmlns:a16="http://schemas.microsoft.com/office/drawing/2014/main" id="{221D06F4-7F12-754E-A4AF-4D9205547786}"/>
              </a:ext>
            </a:extLst>
          </p:cNvPr>
          <p:cNvSpPr>
            <a:spLocks noGrp="1"/>
          </p:cNvSpPr>
          <p:nvPr>
            <p:ph idx="1"/>
          </p:nvPr>
        </p:nvSpPr>
        <p:spPr/>
        <p:txBody>
          <a:bodyPr>
            <a:normAutofit fontScale="70000" lnSpcReduction="20000"/>
          </a:bodyPr>
          <a:lstStyle/>
          <a:p>
            <a:pPr marL="0" indent="0">
              <a:buNone/>
            </a:pPr>
            <a:r>
              <a:rPr lang="en-US" sz="4000" dirty="0">
                <a:effectLst/>
              </a:rPr>
              <a:t>“Among the difficulties encountered by the [Constitutional] Convention, a very important one must have lain, in combining </a:t>
            </a:r>
          </a:p>
          <a:p>
            <a:pPr marL="0" indent="0">
              <a:buNone/>
            </a:pPr>
            <a:r>
              <a:rPr lang="en-US" sz="4000" dirty="0">
                <a:solidFill>
                  <a:srgbClr val="EC6FFF"/>
                </a:solidFill>
                <a:effectLst/>
              </a:rPr>
              <a:t>the requisite stability and energy in Government</a:t>
            </a:r>
            <a:r>
              <a:rPr lang="en-US" sz="4000" dirty="0">
                <a:effectLst/>
              </a:rPr>
              <a:t>, </a:t>
            </a:r>
          </a:p>
          <a:p>
            <a:pPr marL="0" indent="0">
              <a:buNone/>
            </a:pPr>
            <a:r>
              <a:rPr lang="en-US" sz="4000" dirty="0">
                <a:solidFill>
                  <a:srgbClr val="FFFF00"/>
                </a:solidFill>
                <a:effectLst/>
              </a:rPr>
              <a:t>with the inviolable attention due to liberty</a:t>
            </a:r>
            <a:r>
              <a:rPr lang="en-US" sz="4000" dirty="0">
                <a:effectLst/>
              </a:rPr>
              <a:t>, </a:t>
            </a:r>
          </a:p>
          <a:p>
            <a:pPr marL="0" indent="0">
              <a:buNone/>
            </a:pPr>
            <a:r>
              <a:rPr lang="en-US" sz="4000" dirty="0">
                <a:solidFill>
                  <a:srgbClr val="EC6FFF"/>
                </a:solidFill>
                <a:effectLst/>
              </a:rPr>
              <a:t>and to the Republican form</a:t>
            </a:r>
            <a:r>
              <a:rPr lang="en-US" sz="4000" dirty="0">
                <a:effectLst/>
              </a:rPr>
              <a:t>.” </a:t>
            </a:r>
          </a:p>
          <a:p>
            <a:pPr marL="2744788" lvl="8" indent="0">
              <a:buNone/>
            </a:pPr>
            <a:r>
              <a:rPr lang="en-US" sz="2600" i="1" dirty="0">
                <a:effectLst/>
              </a:rPr>
              <a:t>Federalist Paper #37</a:t>
            </a:r>
            <a:r>
              <a:rPr lang="en-US" sz="2600" dirty="0">
                <a:effectLst/>
              </a:rPr>
              <a:t> </a:t>
            </a:r>
            <a:r>
              <a:rPr lang="en-US" sz="600" dirty="0">
                <a:effectLst/>
              </a:rPr>
              <a:t>(p. 252)</a:t>
            </a:r>
            <a:endParaRPr lang="en-US" sz="600" dirty="0"/>
          </a:p>
        </p:txBody>
      </p:sp>
      <p:sp>
        <p:nvSpPr>
          <p:cNvPr id="4" name="Slide Number Placeholder 3">
            <a:extLst>
              <a:ext uri="{FF2B5EF4-FFF2-40B4-BE49-F238E27FC236}">
                <a16:creationId xmlns:a16="http://schemas.microsoft.com/office/drawing/2014/main" id="{E73316BC-ABC0-7F4B-934A-9B30A67DABF5}"/>
              </a:ext>
            </a:extLst>
          </p:cNvPr>
          <p:cNvSpPr>
            <a:spLocks noGrp="1"/>
          </p:cNvSpPr>
          <p:nvPr>
            <p:ph type="sldNum" sz="quarter" idx="12"/>
          </p:nvPr>
        </p:nvSpPr>
        <p:spPr/>
        <p:txBody>
          <a:bodyPr/>
          <a:lstStyle/>
          <a:p>
            <a:fld id="{459A5F39-4CE7-434C-A5CB-50A363451602}" type="slidenum">
              <a:rPr lang="en-US" smtClean="0"/>
              <a:t>20</a:t>
            </a:fld>
            <a:endParaRPr lang="en-US"/>
          </a:p>
        </p:txBody>
      </p:sp>
      <p:pic>
        <p:nvPicPr>
          <p:cNvPr id="5" name="Picture 4">
            <a:extLst>
              <a:ext uri="{FF2B5EF4-FFF2-40B4-BE49-F238E27FC236}">
                <a16:creationId xmlns:a16="http://schemas.microsoft.com/office/drawing/2014/main" id="{1ADF9BCF-47DC-D94E-9C8C-3F1355176FC1}"/>
              </a:ext>
            </a:extLst>
          </p:cNvPr>
          <p:cNvPicPr>
            <a:picLocks noChangeAspect="1"/>
          </p:cNvPicPr>
          <p:nvPr/>
        </p:nvPicPr>
        <p:blipFill>
          <a:blip r:embed="rId2"/>
          <a:stretch>
            <a:fillRect/>
          </a:stretch>
        </p:blipFill>
        <p:spPr>
          <a:xfrm>
            <a:off x="7473951" y="-11251"/>
            <a:ext cx="1399116" cy="2103306"/>
          </a:xfrm>
          <a:prstGeom prst="rect">
            <a:avLst/>
          </a:prstGeom>
          <a:effectLst>
            <a:softEdge rad="76200"/>
          </a:effectLst>
        </p:spPr>
      </p:pic>
    </p:spTree>
    <p:extLst>
      <p:ext uri="{BB962C8B-B14F-4D97-AF65-F5344CB8AC3E}">
        <p14:creationId xmlns:p14="http://schemas.microsoft.com/office/powerpoint/2010/main" val="414604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27AB-D0CA-8141-8B74-772B4BAA5C39}"/>
              </a:ext>
            </a:extLst>
          </p:cNvPr>
          <p:cNvSpPr>
            <a:spLocks noGrp="1"/>
          </p:cNvSpPr>
          <p:nvPr>
            <p:ph type="title"/>
          </p:nvPr>
        </p:nvSpPr>
        <p:spPr/>
        <p:txBody>
          <a:bodyPr/>
          <a:lstStyle/>
          <a:p>
            <a:endParaRPr lang="en-US" sz="3600" dirty="0"/>
          </a:p>
        </p:txBody>
      </p:sp>
      <p:sp>
        <p:nvSpPr>
          <p:cNvPr id="3" name="Content Placeholder 2">
            <a:extLst>
              <a:ext uri="{FF2B5EF4-FFF2-40B4-BE49-F238E27FC236}">
                <a16:creationId xmlns:a16="http://schemas.microsoft.com/office/drawing/2014/main" id="{62EBF69D-E906-B74E-8396-6B9398B563E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27B2754-75C2-DA40-9C5B-115E2986AC71}"/>
              </a:ext>
            </a:extLst>
          </p:cNvPr>
          <p:cNvSpPr>
            <a:spLocks noGrp="1"/>
          </p:cNvSpPr>
          <p:nvPr>
            <p:ph type="sldNum" sz="quarter" idx="12"/>
          </p:nvPr>
        </p:nvSpPr>
        <p:spPr/>
        <p:txBody>
          <a:bodyPr/>
          <a:lstStyle/>
          <a:p>
            <a:fld id="{459A5F39-4CE7-434C-A5CB-50A363451602}" type="slidenum">
              <a:rPr lang="en-US" smtClean="0"/>
              <a:t>21</a:t>
            </a:fld>
            <a:endParaRPr lang="en-US"/>
          </a:p>
        </p:txBody>
      </p:sp>
      <p:pic>
        <p:nvPicPr>
          <p:cNvPr id="5" name="Picture 4">
            <a:extLst>
              <a:ext uri="{FF2B5EF4-FFF2-40B4-BE49-F238E27FC236}">
                <a16:creationId xmlns:a16="http://schemas.microsoft.com/office/drawing/2014/main" id="{14460B71-B9EC-B440-99C6-D75C2FBC57C6}"/>
              </a:ext>
            </a:extLst>
          </p:cNvPr>
          <p:cNvPicPr/>
          <p:nvPr/>
        </p:nvPicPr>
        <p:blipFill>
          <a:blip r:embed="rId2"/>
          <a:stretch>
            <a:fillRect/>
          </a:stretch>
        </p:blipFill>
        <p:spPr>
          <a:xfrm>
            <a:off x="587024" y="1"/>
            <a:ext cx="7814210" cy="6858000"/>
          </a:xfrm>
          <a:prstGeom prst="rect">
            <a:avLst/>
          </a:prstGeom>
        </p:spPr>
      </p:pic>
    </p:spTree>
    <p:extLst>
      <p:ext uri="{BB962C8B-B14F-4D97-AF65-F5344CB8AC3E}">
        <p14:creationId xmlns:p14="http://schemas.microsoft.com/office/powerpoint/2010/main" val="161907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Polysemy,</a:t>
            </a:r>
            <a:br>
              <a:rPr lang="en-US" dirty="0"/>
            </a:br>
            <a:r>
              <a:rPr lang="en-US" dirty="0"/>
              <a:t>contrarieties</a:t>
            </a:r>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Hume:</a:t>
            </a:r>
          </a:p>
          <a:p>
            <a:pPr marL="342900" lvl="1" indent="0">
              <a:spcBef>
                <a:spcPts val="0"/>
              </a:spcBef>
              <a:buNone/>
              <a:defRPr/>
            </a:pPr>
            <a:r>
              <a:rPr lang="en-US" sz="2800" i="1" dirty="0"/>
              <a:t>nature, natural</a:t>
            </a:r>
          </a:p>
          <a:p>
            <a:pPr marL="342900" lvl="1" indent="0">
              <a:spcBef>
                <a:spcPts val="0"/>
              </a:spcBef>
              <a:buNone/>
              <a:defRPr/>
            </a:pPr>
            <a:r>
              <a:rPr lang="en-US" sz="2800" i="1" dirty="0"/>
              <a:t>reason</a:t>
            </a:r>
          </a:p>
          <a:p>
            <a:pPr marL="342900" lvl="1" indent="0">
              <a:spcBef>
                <a:spcPts val="0"/>
              </a:spcBef>
              <a:buNone/>
              <a:defRPr/>
            </a:pPr>
            <a:r>
              <a:rPr lang="en-US" sz="2800" i="1" dirty="0">
                <a:solidFill>
                  <a:srgbClr val="FFFF00"/>
                </a:solidFill>
              </a:rPr>
              <a:t>liberty</a:t>
            </a:r>
            <a:r>
              <a:rPr lang="en-US" sz="2800" i="1" dirty="0"/>
              <a:t>, freedom</a:t>
            </a:r>
          </a:p>
          <a:p>
            <a:pPr marL="342900" lvl="1" indent="0">
              <a:spcBef>
                <a:spcPts val="0"/>
              </a:spcBef>
              <a:buNone/>
              <a:defRPr/>
            </a:pPr>
            <a:r>
              <a:rPr lang="en-US" sz="2800" i="1" dirty="0"/>
              <a:t>justice</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a:t>Smith:</a:t>
            </a:r>
          </a:p>
          <a:p>
            <a:pPr marL="342900" lvl="1" indent="0">
              <a:spcBef>
                <a:spcPts val="0"/>
              </a:spcBef>
              <a:buNone/>
              <a:defRPr/>
            </a:pPr>
            <a:r>
              <a:rPr lang="en-US" sz="2800" i="1" dirty="0"/>
              <a:t>nature, natural </a:t>
            </a:r>
          </a:p>
          <a:p>
            <a:pPr marL="342900" lvl="1" indent="0">
              <a:spcBef>
                <a:spcPts val="0"/>
              </a:spcBef>
              <a:buNone/>
              <a:defRPr/>
            </a:pPr>
            <a:r>
              <a:rPr lang="en-US" sz="2800" i="1" dirty="0"/>
              <a:t>justice</a:t>
            </a:r>
          </a:p>
          <a:p>
            <a:pPr marL="342900" lvl="1" indent="0">
              <a:spcBef>
                <a:spcPts val="0"/>
              </a:spcBef>
              <a:buNone/>
              <a:defRPr/>
            </a:pPr>
            <a:r>
              <a:rPr lang="en-US" sz="2800" i="1" dirty="0"/>
              <a:t>impartial spectator</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a:t> </a:t>
            </a:r>
          </a:p>
        </p:txBody>
      </p:sp>
      <p:sp>
        <p:nvSpPr>
          <p:cNvPr id="4" name="Slide Number Placeholder 3"/>
          <p:cNvSpPr>
            <a:spLocks noGrp="1"/>
          </p:cNvSpPr>
          <p:nvPr>
            <p:ph type="sldNum" sz="quarter" idx="12"/>
          </p:nvPr>
        </p:nvSpPr>
        <p:spPr/>
        <p:txBody>
          <a:bodyPr/>
          <a:lstStyle/>
          <a:p>
            <a:fld id="{459A5F39-4CE7-434C-A5CB-50A363451602}" type="slidenum">
              <a:rPr lang="en-US" smtClean="0"/>
              <a:t>22</a:t>
            </a:fld>
            <a:endParaRPr lang="en-US"/>
          </a:p>
        </p:txBody>
      </p:sp>
    </p:spTree>
    <p:extLst>
      <p:ext uri="{BB962C8B-B14F-4D97-AF65-F5344CB8AC3E}">
        <p14:creationId xmlns:p14="http://schemas.microsoft.com/office/powerpoint/2010/main" val="270402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fontScale="92500" lnSpcReduction="10000"/>
          </a:bodyPr>
          <a:lstStyle/>
          <a:p>
            <a:pPr marL="0" indent="0" algn="ctr">
              <a:buNone/>
            </a:pPr>
            <a:r>
              <a:rPr lang="en-US" sz="2800" i="1" dirty="0">
                <a:solidFill>
                  <a:srgbClr val="FFFF00"/>
                </a:solidFill>
              </a:rPr>
              <a:t>Others not messing with one’s stuff</a:t>
            </a:r>
          </a:p>
          <a:p>
            <a:pPr marL="0" indent="0" algn="ctr">
              <a:buNone/>
            </a:pPr>
            <a:endParaRPr lang="en-US" sz="2800" dirty="0"/>
          </a:p>
          <a:p>
            <a:pPr marL="0" indent="0" algn="ctr">
              <a:buNone/>
            </a:pPr>
            <a:r>
              <a:rPr lang="en-US" sz="2800" dirty="0"/>
              <a:t>is flipside of</a:t>
            </a:r>
          </a:p>
          <a:p>
            <a:pPr marL="0" indent="0" algn="ctr">
              <a:buNone/>
            </a:pPr>
            <a:endParaRPr lang="en-US" sz="2800" dirty="0"/>
          </a:p>
          <a:p>
            <a:pPr marL="0" indent="0" algn="ctr">
              <a:buNone/>
            </a:pPr>
            <a:r>
              <a:rPr lang="en-US" sz="2800" i="1" dirty="0">
                <a:solidFill>
                  <a:srgbClr val="FFFF00"/>
                </a:solidFill>
              </a:rPr>
              <a:t>Not messing with other people’s stuff</a:t>
            </a:r>
            <a:endParaRPr lang="en-US" sz="2800" dirty="0">
              <a:solidFill>
                <a:srgbClr val="FFFF00"/>
              </a:solidFill>
            </a:endParaRPr>
          </a:p>
          <a:p>
            <a:pPr marL="0" indent="0" algn="ctr">
              <a:buNone/>
            </a:pPr>
            <a:endParaRPr lang="en-US" sz="2800" i="1" dirty="0">
              <a:solidFill>
                <a:srgbClr val="FFFF00"/>
              </a:solidFill>
            </a:endParaRPr>
          </a:p>
          <a:p>
            <a:pPr marL="0" indent="0" algn="ctr">
              <a:buNone/>
            </a:pPr>
            <a:r>
              <a:rPr lang="en-US" sz="2800" i="1" dirty="0">
                <a:solidFill>
                  <a:srgbClr val="FFFF00"/>
                </a:solidFill>
              </a:rPr>
              <a:t>COMMUTATIVE JUSTICE -- CJ</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23</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69908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“abstaining”</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lnSpcReduction="10000"/>
          </a:bodyPr>
          <a:lstStyle/>
          <a:p>
            <a:r>
              <a:rPr lang="en-US" dirty="0"/>
              <a:t>In THN, </a:t>
            </a:r>
            <a:r>
              <a:rPr lang="en-US" dirty="0">
                <a:effectLst/>
              </a:rPr>
              <a:t>Hume uses </a:t>
            </a:r>
            <a:r>
              <a:rPr lang="en-US" i="1" dirty="0">
                <a:solidFill>
                  <a:srgbClr val="FFFF00"/>
                </a:solidFill>
                <a:effectLst/>
              </a:rPr>
              <a:t>abstain</a:t>
            </a:r>
            <a:r>
              <a:rPr lang="en-US" dirty="0">
                <a:effectLst/>
              </a:rPr>
              <a:t> and its cognates </a:t>
            </a:r>
            <a:r>
              <a:rPr lang="en-US" i="1" dirty="0">
                <a:effectLst/>
              </a:rPr>
              <a:t>NINE TIMES: </a:t>
            </a:r>
          </a:p>
          <a:p>
            <a:pPr lvl="2"/>
            <a:r>
              <a:rPr lang="en-US" i="1" dirty="0">
                <a:effectLst/>
              </a:rPr>
              <a:t>“</a:t>
            </a:r>
            <a:r>
              <a:rPr lang="en-US" dirty="0">
                <a:effectLst/>
              </a:rPr>
              <a:t>by </a:t>
            </a:r>
            <a:r>
              <a:rPr lang="en-US" b="1" dirty="0">
                <a:solidFill>
                  <a:srgbClr val="FFFF00"/>
                </a:solidFill>
                <a:effectLst/>
              </a:rPr>
              <a:t>abstaining</a:t>
            </a:r>
            <a:r>
              <a:rPr lang="en-US" b="1" dirty="0">
                <a:effectLst/>
              </a:rPr>
              <a:t> </a:t>
            </a:r>
            <a:r>
              <a:rPr lang="en-US" dirty="0">
                <a:effectLst/>
              </a:rPr>
              <a:t>from the possessions of others” </a:t>
            </a:r>
          </a:p>
          <a:p>
            <a:r>
              <a:rPr lang="en-US" dirty="0">
                <a:effectLst/>
              </a:rPr>
              <a:t>"...particular goods are to be </a:t>
            </a:r>
            <a:r>
              <a:rPr lang="en-US" dirty="0" err="1">
                <a:effectLst/>
              </a:rPr>
              <a:t>assign’d</a:t>
            </a:r>
            <a:r>
              <a:rPr lang="en-US" dirty="0">
                <a:effectLst/>
              </a:rPr>
              <a:t> to each particular person, while </a:t>
            </a:r>
            <a:r>
              <a:rPr lang="en-US" i="1" dirty="0">
                <a:effectLst/>
              </a:rPr>
              <a:t>the rest of mankind are</a:t>
            </a:r>
            <a:r>
              <a:rPr lang="en-US" dirty="0">
                <a:effectLst/>
              </a:rPr>
              <a:t> </a:t>
            </a:r>
            <a:r>
              <a:rPr lang="en-US" i="1" dirty="0">
                <a:solidFill>
                  <a:srgbClr val="FFFF00"/>
                </a:solidFill>
                <a:effectLst/>
              </a:rPr>
              <a:t>excluded</a:t>
            </a:r>
            <a:r>
              <a:rPr lang="en-US" dirty="0">
                <a:effectLst/>
              </a:rPr>
              <a:t> from their possession and enjoyment" </a:t>
            </a:r>
            <a:r>
              <a:rPr lang="en-US" sz="1000" dirty="0">
                <a:effectLst/>
              </a:rPr>
              <a:t>(T 3.2.3.1, italics added)</a:t>
            </a:r>
            <a:endParaRPr lang="en-US" dirty="0">
              <a:effectLst/>
            </a:endParaRPr>
          </a:p>
          <a:p>
            <a:r>
              <a:rPr lang="en-US" dirty="0">
                <a:effectLst/>
              </a:rPr>
              <a:t>"A man's property is </a:t>
            </a:r>
            <a:r>
              <a:rPr lang="en-US" dirty="0" err="1">
                <a:effectLst/>
              </a:rPr>
              <a:t>suppos'd</a:t>
            </a:r>
            <a:r>
              <a:rPr lang="en-US" dirty="0">
                <a:effectLst/>
              </a:rPr>
              <a:t> to be </a:t>
            </a:r>
            <a:r>
              <a:rPr lang="en-US" dirty="0" err="1">
                <a:solidFill>
                  <a:srgbClr val="FFFF00"/>
                </a:solidFill>
                <a:effectLst/>
              </a:rPr>
              <a:t>fenc'd</a:t>
            </a:r>
            <a:r>
              <a:rPr lang="en-US" dirty="0">
                <a:effectLst/>
              </a:rPr>
              <a:t> against every mortal, in every possible case" </a:t>
            </a:r>
            <a:r>
              <a:rPr lang="en-US" sz="1000" dirty="0">
                <a:effectLst/>
              </a:rPr>
              <a:t>(T 3.2.1.16)</a:t>
            </a:r>
            <a:r>
              <a:rPr lang="en-US" dirty="0">
                <a:effectLst/>
              </a:rPr>
              <a:t>.</a:t>
            </a:r>
          </a:p>
          <a:p>
            <a:r>
              <a:rPr lang="en-US" dirty="0">
                <a:effectLst/>
              </a:rPr>
              <a:t>CJ: “</a:t>
            </a:r>
            <a:r>
              <a:rPr lang="en-US" dirty="0">
                <a:solidFill>
                  <a:srgbClr val="FFFF00"/>
                </a:solidFill>
                <a:effectLst/>
              </a:rPr>
              <a:t>abstaining from what is another’s</a:t>
            </a:r>
            <a:r>
              <a:rPr lang="en-US" dirty="0">
                <a:effectLst/>
              </a:rPr>
              <a:t>”</a:t>
            </a:r>
          </a:p>
          <a:p>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24</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427170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CA8A4AF0-94F6-7346-ADF3-D039150D9214}"/>
              </a:ext>
            </a:extLst>
          </p:cNvPr>
          <p:cNvGraphicFramePr>
            <a:graphicFrameLocks noGrp="1"/>
          </p:cNvGraphicFramePr>
          <p:nvPr>
            <p:ph idx="1"/>
            <p:extLst>
              <p:ext uri="{D42A27DB-BD31-4B8C-83A1-F6EECF244321}">
                <p14:modId xmlns:p14="http://schemas.microsoft.com/office/powerpoint/2010/main" val="1215118399"/>
              </p:ext>
            </p:extLst>
          </p:nvPr>
        </p:nvGraphicFramePr>
        <p:xfrm>
          <a:off x="270933" y="2698044"/>
          <a:ext cx="8500533" cy="3330222"/>
        </p:xfrm>
        <a:graphic>
          <a:graphicData uri="http://schemas.openxmlformats.org/drawingml/2006/table">
            <a:tbl>
              <a:tblPr/>
              <a:tblGrid>
                <a:gridCol w="3948597">
                  <a:extLst>
                    <a:ext uri="{9D8B030D-6E8A-4147-A177-3AD203B41FA5}">
                      <a16:colId xmlns:a16="http://schemas.microsoft.com/office/drawing/2014/main" val="568445360"/>
                    </a:ext>
                  </a:extLst>
                </a:gridCol>
                <a:gridCol w="743784">
                  <a:extLst>
                    <a:ext uri="{9D8B030D-6E8A-4147-A177-3AD203B41FA5}">
                      <a16:colId xmlns:a16="http://schemas.microsoft.com/office/drawing/2014/main" val="1304993152"/>
                    </a:ext>
                  </a:extLst>
                </a:gridCol>
                <a:gridCol w="3808152">
                  <a:extLst>
                    <a:ext uri="{9D8B030D-6E8A-4147-A177-3AD203B41FA5}">
                      <a16:colId xmlns:a16="http://schemas.microsoft.com/office/drawing/2014/main" val="2057843706"/>
                    </a:ext>
                  </a:extLst>
                </a:gridCol>
              </a:tblGrid>
              <a:tr h="1110074">
                <a:tc>
                  <a:txBody>
                    <a:bodyPr/>
                    <a:lstStyle/>
                    <a:p>
                      <a:pPr algn="r"/>
                      <a:r>
                        <a:rPr lang="en-US" sz="4000" i="1" dirty="0">
                          <a:solidFill>
                            <a:srgbClr val="FFFF00"/>
                          </a:solidFill>
                        </a:rPr>
                        <a:t>abstaining from</a:t>
                      </a:r>
                      <a:endParaRPr lang="en-US" sz="4000" dirty="0">
                        <a:solidFill>
                          <a:srgbClr val="FFFF00"/>
                        </a:solidFill>
                      </a:endParaRPr>
                    </a:p>
                  </a:txBody>
                  <a:tcPr anchor="ctr">
                    <a:lnL>
                      <a:noFill/>
                    </a:lnL>
                    <a:lnR>
                      <a:noFill/>
                    </a:lnR>
                    <a:lnT>
                      <a:noFill/>
                    </a:lnT>
                    <a:lnB>
                      <a:noFill/>
                    </a:lnB>
                  </a:tcPr>
                </a:tc>
                <a:tc>
                  <a:txBody>
                    <a:bodyPr/>
                    <a:lstStyle/>
                    <a:p>
                      <a:pPr algn="ctr"/>
                      <a:r>
                        <a:rPr lang="en-US" sz="4000" dirty="0">
                          <a:solidFill>
                            <a:srgbClr val="FFFF00"/>
                          </a:solidFill>
                        </a:rPr>
                        <a:t>=</a:t>
                      </a:r>
                    </a:p>
                  </a:txBody>
                  <a:tcPr anchor="ctr">
                    <a:lnL>
                      <a:noFill/>
                    </a:lnL>
                    <a:lnR>
                      <a:noFill/>
                    </a:lnR>
                    <a:lnT>
                      <a:noFill/>
                    </a:lnT>
                    <a:lnB>
                      <a:noFill/>
                    </a:lnB>
                  </a:tcPr>
                </a:tc>
                <a:tc>
                  <a:txBody>
                    <a:bodyPr/>
                    <a:lstStyle/>
                    <a:p>
                      <a:pPr algn="l"/>
                      <a:r>
                        <a:rPr lang="en-US" sz="4000" i="1" dirty="0">
                          <a:solidFill>
                            <a:srgbClr val="FFFF00"/>
                          </a:solidFill>
                        </a:rPr>
                        <a:t>not messing with</a:t>
                      </a:r>
                      <a:endParaRPr lang="en-US" sz="4000" dirty="0">
                        <a:solidFill>
                          <a:srgbClr val="FFFF00"/>
                        </a:solidFill>
                      </a:endParaRPr>
                    </a:p>
                  </a:txBody>
                  <a:tcPr anchor="ctr">
                    <a:lnL>
                      <a:noFill/>
                    </a:lnL>
                    <a:lnR>
                      <a:noFill/>
                    </a:lnR>
                    <a:lnT>
                      <a:noFill/>
                    </a:lnT>
                    <a:lnB>
                      <a:noFill/>
                    </a:lnB>
                  </a:tcPr>
                </a:tc>
                <a:extLst>
                  <a:ext uri="{0D108BD9-81ED-4DB2-BD59-A6C34878D82A}">
                    <a16:rowId xmlns:a16="http://schemas.microsoft.com/office/drawing/2014/main" val="908353170"/>
                  </a:ext>
                </a:extLst>
              </a:tr>
              <a:tr h="1110074">
                <a:tc>
                  <a:txBody>
                    <a:bodyPr/>
                    <a:lstStyle/>
                    <a:p>
                      <a:pPr algn="r"/>
                      <a:r>
                        <a:rPr lang="en-US" sz="4000" i="1">
                          <a:solidFill>
                            <a:srgbClr val="FFFF00"/>
                          </a:solidFill>
                        </a:rPr>
                        <a:t>what</a:t>
                      </a:r>
                      <a:endParaRPr lang="en-US" sz="4000">
                        <a:solidFill>
                          <a:srgbClr val="FFFF00"/>
                        </a:solidFill>
                      </a:endParaRPr>
                    </a:p>
                  </a:txBody>
                  <a:tcPr anchor="ctr">
                    <a:lnL>
                      <a:noFill/>
                    </a:lnL>
                    <a:lnR>
                      <a:noFill/>
                    </a:lnR>
                    <a:lnT>
                      <a:noFill/>
                    </a:lnT>
                    <a:lnB>
                      <a:noFill/>
                    </a:lnB>
                  </a:tcPr>
                </a:tc>
                <a:tc>
                  <a:txBody>
                    <a:bodyPr/>
                    <a:lstStyle/>
                    <a:p>
                      <a:pPr algn="ctr"/>
                      <a:r>
                        <a:rPr lang="en-US" sz="4000">
                          <a:solidFill>
                            <a:srgbClr val="FFFF00"/>
                          </a:solidFill>
                        </a:rPr>
                        <a:t>=</a:t>
                      </a:r>
                    </a:p>
                  </a:txBody>
                  <a:tcPr anchor="ctr">
                    <a:lnL>
                      <a:noFill/>
                    </a:lnL>
                    <a:lnR>
                      <a:noFill/>
                    </a:lnR>
                    <a:lnT>
                      <a:noFill/>
                    </a:lnT>
                    <a:lnB>
                      <a:noFill/>
                    </a:lnB>
                  </a:tcPr>
                </a:tc>
                <a:tc>
                  <a:txBody>
                    <a:bodyPr/>
                    <a:lstStyle/>
                    <a:p>
                      <a:pPr algn="l"/>
                      <a:r>
                        <a:rPr lang="en-US" sz="4000" i="1" dirty="0">
                          <a:solidFill>
                            <a:srgbClr val="FFFF00"/>
                          </a:solidFill>
                        </a:rPr>
                        <a:t>stuff</a:t>
                      </a:r>
                      <a:endParaRPr lang="en-US" sz="4000" dirty="0">
                        <a:solidFill>
                          <a:srgbClr val="FFFF00"/>
                        </a:solidFill>
                      </a:endParaRPr>
                    </a:p>
                  </a:txBody>
                  <a:tcPr anchor="ctr">
                    <a:lnL>
                      <a:noFill/>
                    </a:lnL>
                    <a:lnR>
                      <a:noFill/>
                    </a:lnR>
                    <a:lnT>
                      <a:noFill/>
                    </a:lnT>
                    <a:lnB>
                      <a:noFill/>
                    </a:lnB>
                  </a:tcPr>
                </a:tc>
                <a:extLst>
                  <a:ext uri="{0D108BD9-81ED-4DB2-BD59-A6C34878D82A}">
                    <a16:rowId xmlns:a16="http://schemas.microsoft.com/office/drawing/2014/main" val="1518135026"/>
                  </a:ext>
                </a:extLst>
              </a:tr>
              <a:tr h="1110074">
                <a:tc>
                  <a:txBody>
                    <a:bodyPr/>
                    <a:lstStyle/>
                    <a:p>
                      <a:pPr algn="r"/>
                      <a:r>
                        <a:rPr lang="en-US" sz="4000" i="1">
                          <a:solidFill>
                            <a:srgbClr val="FFFF00"/>
                          </a:solidFill>
                        </a:rPr>
                        <a:t>another's</a:t>
                      </a:r>
                      <a:endParaRPr lang="en-US" sz="4000">
                        <a:solidFill>
                          <a:srgbClr val="FFFF00"/>
                        </a:solidFill>
                      </a:endParaRPr>
                    </a:p>
                  </a:txBody>
                  <a:tcPr anchor="ctr">
                    <a:lnL>
                      <a:noFill/>
                    </a:lnL>
                    <a:lnR>
                      <a:noFill/>
                    </a:lnR>
                    <a:lnT>
                      <a:noFill/>
                    </a:lnT>
                    <a:lnB>
                      <a:noFill/>
                    </a:lnB>
                  </a:tcPr>
                </a:tc>
                <a:tc>
                  <a:txBody>
                    <a:bodyPr/>
                    <a:lstStyle/>
                    <a:p>
                      <a:pPr algn="ctr"/>
                      <a:r>
                        <a:rPr lang="en-US" sz="4000">
                          <a:solidFill>
                            <a:srgbClr val="FFFF00"/>
                          </a:solidFill>
                        </a:rPr>
                        <a:t>=</a:t>
                      </a:r>
                    </a:p>
                  </a:txBody>
                  <a:tcPr anchor="ctr">
                    <a:lnL>
                      <a:noFill/>
                    </a:lnL>
                    <a:lnR>
                      <a:noFill/>
                    </a:lnR>
                    <a:lnT>
                      <a:noFill/>
                    </a:lnT>
                    <a:lnB>
                      <a:noFill/>
                    </a:lnB>
                  </a:tcPr>
                </a:tc>
                <a:tc>
                  <a:txBody>
                    <a:bodyPr/>
                    <a:lstStyle/>
                    <a:p>
                      <a:pPr algn="l"/>
                      <a:r>
                        <a:rPr lang="en-US" sz="4000" i="1" dirty="0">
                          <a:solidFill>
                            <a:srgbClr val="FFFF00"/>
                          </a:solidFill>
                        </a:rPr>
                        <a:t>other people's</a:t>
                      </a:r>
                      <a:endParaRPr lang="en-US" sz="4000" dirty="0">
                        <a:solidFill>
                          <a:srgbClr val="FFFF00"/>
                        </a:solidFill>
                      </a:endParaRPr>
                    </a:p>
                  </a:txBody>
                  <a:tcPr anchor="ctr">
                    <a:lnL>
                      <a:noFill/>
                    </a:lnL>
                    <a:lnR>
                      <a:noFill/>
                    </a:lnR>
                    <a:lnT>
                      <a:noFill/>
                    </a:lnT>
                    <a:lnB>
                      <a:noFill/>
                    </a:lnB>
                  </a:tcPr>
                </a:tc>
                <a:extLst>
                  <a:ext uri="{0D108BD9-81ED-4DB2-BD59-A6C34878D82A}">
                    <a16:rowId xmlns:a16="http://schemas.microsoft.com/office/drawing/2014/main" val="1762648582"/>
                  </a:ext>
                </a:extLst>
              </a:tr>
            </a:tbl>
          </a:graphicData>
        </a:graphic>
      </p:graphicFrame>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25</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97414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78063" y="2070846"/>
            <a:ext cx="7612064" cy="4182035"/>
          </a:xfrm>
        </p:spPr>
        <p:txBody>
          <a:bodyPr>
            <a:normAutofit fontScale="70000" lnSpcReduction="20000"/>
          </a:bodyPr>
          <a:lstStyle/>
          <a:p>
            <a:pPr marL="0" indent="0">
              <a:buNone/>
            </a:pPr>
            <a:r>
              <a:rPr lang="en-US" sz="4000" dirty="0"/>
              <a:t>Commutative justice: </a:t>
            </a:r>
          </a:p>
          <a:p>
            <a:pPr marL="698500" lvl="2" indent="0">
              <a:buNone/>
            </a:pPr>
            <a:endParaRPr lang="en-US" sz="4000" i="1" dirty="0"/>
          </a:p>
          <a:p>
            <a:pPr marL="698500" lvl="2" indent="0">
              <a:buNone/>
            </a:pPr>
            <a:r>
              <a:rPr lang="en-US" sz="4000" i="1" dirty="0"/>
              <a:t>	Not messing with</a:t>
            </a:r>
          </a:p>
          <a:p>
            <a:pPr marL="698500" lvl="2" indent="0">
              <a:buNone/>
            </a:pPr>
            <a:r>
              <a:rPr lang="en-US" sz="4000" i="1" dirty="0"/>
              <a:t>			 other people’s </a:t>
            </a:r>
          </a:p>
          <a:p>
            <a:pPr marL="698500" lvl="2" indent="0">
              <a:buNone/>
            </a:pPr>
            <a:r>
              <a:rPr lang="en-US" sz="4000" i="1" dirty="0"/>
              <a:t>					stuff</a:t>
            </a:r>
            <a:endParaRPr lang="en-US" sz="4000" dirty="0"/>
          </a:p>
          <a:p>
            <a:pPr marL="698500" lvl="2" indent="0">
              <a:buNone/>
            </a:pPr>
            <a:endParaRPr lang="en-US" sz="4000" i="1" u="sng" dirty="0"/>
          </a:p>
          <a:p>
            <a:pPr marL="698500" lvl="2" indent="0">
              <a:buNone/>
            </a:pPr>
            <a:r>
              <a:rPr lang="en-US" sz="4000" dirty="0"/>
              <a:t>Understood within historical context.</a:t>
            </a:r>
          </a:p>
          <a:p>
            <a:pPr marL="1270000" lvl="2" indent="-571500"/>
            <a:r>
              <a:rPr lang="en-US" sz="4000" dirty="0"/>
              <a:t>Uniformity amidst variety.</a:t>
            </a:r>
          </a:p>
          <a:p>
            <a:pPr marL="1270000" lvl="2" indent="-571500"/>
            <a:r>
              <a:rPr lang="en-US" sz="4000" dirty="0"/>
              <a:t>Government law affects fine points but does not undo natural conventions</a:t>
            </a:r>
          </a:p>
        </p:txBody>
      </p:sp>
      <p:sp>
        <p:nvSpPr>
          <p:cNvPr id="4" name="Slide Number Placeholder 3"/>
          <p:cNvSpPr>
            <a:spLocks noGrp="1"/>
          </p:cNvSpPr>
          <p:nvPr>
            <p:ph type="sldNum" sz="quarter" idx="12"/>
          </p:nvPr>
        </p:nvSpPr>
        <p:spPr/>
        <p:txBody>
          <a:bodyPr/>
          <a:lstStyle/>
          <a:p>
            <a:fld id="{459A5F39-4CE7-434C-A5CB-50A363451602}" type="slidenum">
              <a:rPr lang="en-US" smtClean="0"/>
              <a:t>26</a:t>
            </a:fld>
            <a:endParaRPr lang="en-US"/>
          </a:p>
        </p:txBody>
      </p:sp>
      <p:graphicFrame>
        <p:nvGraphicFramePr>
          <p:cNvPr id="5" name="Object 4"/>
          <p:cNvGraphicFramePr>
            <a:graphicFrameLocks noChangeAspect="1"/>
          </p:cNvGraphicFramePr>
          <p:nvPr>
            <p:extLst/>
          </p:nvPr>
        </p:nvGraphicFramePr>
        <p:xfrm>
          <a:off x="-1065018" y="1818715"/>
          <a:ext cx="1876038" cy="4996840"/>
        </p:xfrm>
        <a:graphic>
          <a:graphicData uri="http://schemas.openxmlformats.org/presentationml/2006/ole">
            <mc:AlternateContent xmlns:mc="http://schemas.openxmlformats.org/markup-compatibility/2006">
              <mc:Choice xmlns:v="urn:schemas-microsoft-com:vml" Requires="v">
                <p:oleObj spid="_x0000_s32929" name="Bitmap Image" r:id="rId4" imgW="2010056" imgH="5353797" progId="Paint.Picture">
                  <p:embed/>
                </p:oleObj>
              </mc:Choice>
              <mc:Fallback>
                <p:oleObj name="Bitmap Image" r:id="rId4" imgW="2010056" imgH="5353797" progId="Paint.Picture">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018" y="1818715"/>
                        <a:ext cx="1876038" cy="4996840"/>
                      </a:xfrm>
                      <a:prstGeom prst="rect">
                        <a:avLst/>
                      </a:prstGeom>
                      <a:noFill/>
                      <a:ln>
                        <a:noFill/>
                      </a:ln>
                      <a:effectLst/>
                    </p:spPr>
                  </p:pic>
                </p:oleObj>
              </mc:Fallback>
            </mc:AlternateContent>
          </a:graphicData>
        </a:graphic>
      </p:graphicFrame>
      <p:graphicFrame>
        <p:nvGraphicFramePr>
          <p:cNvPr id="6" name="Table 5"/>
          <p:cNvGraphicFramePr>
            <a:graphicFrameLocks noGrp="1"/>
          </p:cNvGraphicFramePr>
          <p:nvPr>
            <p:extLst/>
          </p:nvPr>
        </p:nvGraphicFramePr>
        <p:xfrm>
          <a:off x="2501899" y="2860324"/>
          <a:ext cx="2146301" cy="530576"/>
        </p:xfrm>
        <a:graphic>
          <a:graphicData uri="http://schemas.openxmlformats.org/drawingml/2006/table">
            <a:tbl>
              <a:tblPr/>
              <a:tblGrid>
                <a:gridCol w="2146301">
                  <a:extLst>
                    <a:ext uri="{9D8B030D-6E8A-4147-A177-3AD203B41FA5}">
                      <a16:colId xmlns:a16="http://schemas.microsoft.com/office/drawing/2014/main" val="20000"/>
                    </a:ext>
                  </a:extLst>
                </a:gridCol>
              </a:tblGrid>
              <a:tr h="530576">
                <a:tc>
                  <a:txBody>
                    <a:bodyPr/>
                    <a:lstStyle/>
                    <a:p>
                      <a:endParaRPr lang="en-US" dirty="0"/>
                    </a:p>
                  </a:txBody>
                  <a:tcPr>
                    <a:lnL w="19050" cmpd="sng">
                      <a:solidFill>
                        <a:prstClr val="white"/>
                      </a:solidFill>
                      <a:prstDash val="solid"/>
                    </a:lnL>
                    <a:lnR w="19050" cmpd="sng">
                      <a:solidFill>
                        <a:prstClr val="white"/>
                      </a:solidFill>
                      <a:prstDash val="solid"/>
                    </a:lnR>
                    <a:lnT w="19050" cmpd="sng">
                      <a:solidFill>
                        <a:prstClr val="white"/>
                      </a:solidFill>
                      <a:prstDash val="solid"/>
                    </a:lnT>
                    <a:lnB w="19050" cmpd="sng">
                      <a:solidFill>
                        <a:prstClr val="white"/>
                      </a:solid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3683000" y="3282247"/>
          <a:ext cx="2501900" cy="502353"/>
        </p:xfrm>
        <a:graphic>
          <a:graphicData uri="http://schemas.openxmlformats.org/drawingml/2006/table">
            <a:tbl>
              <a:tblPr/>
              <a:tblGrid>
                <a:gridCol w="2501900">
                  <a:extLst>
                    <a:ext uri="{9D8B030D-6E8A-4147-A177-3AD203B41FA5}">
                      <a16:colId xmlns:a16="http://schemas.microsoft.com/office/drawing/2014/main" val="20000"/>
                    </a:ext>
                  </a:extLst>
                </a:gridCol>
              </a:tblGrid>
              <a:tr h="502353">
                <a:tc>
                  <a:txBody>
                    <a:bodyPr/>
                    <a:lstStyle/>
                    <a:p>
                      <a:endParaRPr lang="en-US" dirty="0"/>
                    </a:p>
                  </a:txBody>
                  <a:tcPr>
                    <a:lnL w="19050" cmpd="sng">
                      <a:solidFill>
                        <a:prstClr val="white"/>
                      </a:solidFill>
                      <a:prstDash val="solid"/>
                    </a:lnL>
                    <a:lnR w="19050" cmpd="sng">
                      <a:solidFill>
                        <a:prstClr val="white"/>
                      </a:solidFill>
                      <a:prstDash val="solid"/>
                    </a:lnR>
                    <a:lnT w="19050" cmpd="sng">
                      <a:solidFill>
                        <a:prstClr val="white"/>
                      </a:solidFill>
                      <a:prstDash val="solid"/>
                    </a:lnT>
                    <a:lnB w="19050" cmpd="sng">
                      <a:solidFill>
                        <a:prstClr val="white"/>
                      </a:solidFill>
                      <a:prstDash val="soli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nvPr>
        </p:nvGraphicFramePr>
        <p:xfrm>
          <a:off x="5348110" y="3761740"/>
          <a:ext cx="1103490" cy="429260"/>
        </p:xfrm>
        <a:graphic>
          <a:graphicData uri="http://schemas.openxmlformats.org/drawingml/2006/table">
            <a:tbl>
              <a:tblPr/>
              <a:tblGrid>
                <a:gridCol w="1103490">
                  <a:extLst>
                    <a:ext uri="{9D8B030D-6E8A-4147-A177-3AD203B41FA5}">
                      <a16:colId xmlns:a16="http://schemas.microsoft.com/office/drawing/2014/main" val="20000"/>
                    </a:ext>
                  </a:extLst>
                </a:gridCol>
              </a:tblGrid>
              <a:tr h="429260">
                <a:tc>
                  <a:txBody>
                    <a:bodyPr/>
                    <a:lstStyle/>
                    <a:p>
                      <a:endParaRPr lang="en-US" dirty="0"/>
                    </a:p>
                  </a:txBody>
                  <a:tcPr>
                    <a:lnL w="19050" cmpd="sng">
                      <a:solidFill>
                        <a:prstClr val="white"/>
                      </a:solidFill>
                      <a:prstDash val="solid"/>
                    </a:lnL>
                    <a:lnR w="19050" cmpd="sng">
                      <a:solidFill>
                        <a:prstClr val="white"/>
                      </a:solidFill>
                      <a:prstDash val="solid"/>
                    </a:lnR>
                    <a:lnT w="19050" cmpd="sng">
                      <a:solidFill>
                        <a:prstClr val="white"/>
                      </a:solidFill>
                      <a:prstDash val="solid"/>
                    </a:lnT>
                    <a:lnB w="19050" cmpd="sng">
                      <a:solidFill>
                        <a:prstClr val="white"/>
                      </a:solidFill>
                      <a:prstDash val="solid"/>
                    </a:lnB>
                  </a:tcPr>
                </a:tc>
                <a:extLst>
                  <a:ext uri="{0D108BD9-81ED-4DB2-BD59-A6C34878D82A}">
                    <a16:rowId xmlns:a16="http://schemas.microsoft.com/office/drawing/2014/main" val="10000"/>
                  </a:ext>
                </a:extLst>
              </a:tr>
            </a:tbl>
          </a:graphicData>
        </a:graphic>
      </p:graphicFrame>
      <p:pic>
        <p:nvPicPr>
          <p:cNvPr id="9" name="Picture 8">
            <a:extLst>
              <a:ext uri="{FF2B5EF4-FFF2-40B4-BE49-F238E27FC236}">
                <a16:creationId xmlns:a16="http://schemas.microsoft.com/office/drawing/2014/main" id="{78A0CFCD-1E6D-A944-8854-A871C958099C}"/>
              </a:ext>
            </a:extLst>
          </p:cNvPr>
          <p:cNvPicPr>
            <a:picLocks noChangeAspect="1"/>
          </p:cNvPicPr>
          <p:nvPr/>
        </p:nvPicPr>
        <p:blipFill>
          <a:blip r:embed="rId6"/>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7530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Commutative justice</a:t>
            </a:r>
          </a:p>
        </p:txBody>
      </p:sp>
      <p:sp>
        <p:nvSpPr>
          <p:cNvPr id="3" name="Content Placeholder 2"/>
          <p:cNvSpPr>
            <a:spLocks noGrp="1"/>
          </p:cNvSpPr>
          <p:nvPr>
            <p:ph idx="1"/>
          </p:nvPr>
        </p:nvSpPr>
        <p:spPr>
          <a:xfrm>
            <a:off x="1061506" y="2084957"/>
            <a:ext cx="7612064" cy="4182035"/>
          </a:xfrm>
        </p:spPr>
        <p:txBody>
          <a:bodyPr>
            <a:noAutofit/>
          </a:bodyPr>
          <a:lstStyle/>
          <a:p>
            <a:pPr marL="0" indent="0">
              <a:buNone/>
            </a:pPr>
            <a:r>
              <a:rPr lang="en-US" sz="3000" dirty="0"/>
              <a:t>“The most sacred laws of justice…are the laws which guard the </a:t>
            </a:r>
            <a:r>
              <a:rPr lang="en-US" sz="3000" dirty="0">
                <a:solidFill>
                  <a:srgbClr val="FFFF00"/>
                </a:solidFill>
              </a:rPr>
              <a:t>life and person</a:t>
            </a:r>
            <a:r>
              <a:rPr lang="en-US" sz="3000" dirty="0"/>
              <a:t> of our </a:t>
            </a:r>
            <a:r>
              <a:rPr lang="en-US" sz="3000" dirty="0" err="1"/>
              <a:t>neighbour</a:t>
            </a:r>
            <a:r>
              <a:rPr lang="en-US" sz="3000" dirty="0"/>
              <a:t>; the next are those which guard his </a:t>
            </a:r>
            <a:r>
              <a:rPr lang="en-US" sz="3000" dirty="0">
                <a:solidFill>
                  <a:srgbClr val="FFFF00"/>
                </a:solidFill>
              </a:rPr>
              <a:t>property and possessions</a:t>
            </a:r>
            <a:r>
              <a:rPr lang="en-US" sz="3000" dirty="0"/>
              <a:t>; and last of all come those which guard what are called his personal rights, or </a:t>
            </a:r>
            <a:r>
              <a:rPr lang="en-US" sz="3000" dirty="0">
                <a:solidFill>
                  <a:srgbClr val="FFFF00"/>
                </a:solidFill>
              </a:rPr>
              <a:t>what is due to him from the promises of others</a:t>
            </a:r>
            <a:r>
              <a:rPr lang="en-US" sz="3000" dirty="0"/>
              <a:t>.”</a:t>
            </a:r>
          </a:p>
        </p:txBody>
      </p:sp>
      <p:sp>
        <p:nvSpPr>
          <p:cNvPr id="4" name="Slide Number Placeholder 3"/>
          <p:cNvSpPr>
            <a:spLocks noGrp="1"/>
          </p:cNvSpPr>
          <p:nvPr>
            <p:ph type="sldNum" sz="quarter" idx="12"/>
          </p:nvPr>
        </p:nvSpPr>
        <p:spPr/>
        <p:txBody>
          <a:bodyPr/>
          <a:lstStyle/>
          <a:p>
            <a:fld id="{459A5F39-4CE7-434C-A5CB-50A363451602}" type="slidenum">
              <a:rPr lang="en-US" smtClean="0"/>
              <a:t>27</a:t>
            </a:fld>
            <a:endParaRPr lang="en-US"/>
          </a:p>
        </p:txBody>
      </p:sp>
      <p:graphicFrame>
        <p:nvGraphicFramePr>
          <p:cNvPr id="5" name="Object 4"/>
          <p:cNvGraphicFramePr>
            <a:graphicFrameLocks noChangeAspect="1"/>
          </p:cNvGraphicFramePr>
          <p:nvPr>
            <p:extLst/>
          </p:nvPr>
        </p:nvGraphicFramePr>
        <p:xfrm>
          <a:off x="-1079129" y="1832826"/>
          <a:ext cx="1876038" cy="4996840"/>
        </p:xfrm>
        <a:graphic>
          <a:graphicData uri="http://schemas.openxmlformats.org/presentationml/2006/ole">
            <mc:AlternateContent xmlns:mc="http://schemas.openxmlformats.org/markup-compatibility/2006">
              <mc:Choice xmlns:v="urn:schemas-microsoft-com:vml" Requires="v">
                <p:oleObj spid="_x0000_s30891" name="Bitmap Image" r:id="rId4" imgW="2010056" imgH="5353797" progId="Paint.Picture">
                  <p:embed/>
                </p:oleObj>
              </mc:Choice>
              <mc:Fallback>
                <p:oleObj name="Bitmap Image" r:id="rId4" imgW="2010056" imgH="5353797" progId="Paint.Picture">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129" y="1832826"/>
                        <a:ext cx="1876038" cy="49968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2508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Self-ownership</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lstStyle/>
          <a:p>
            <a:pPr marL="0" indent="0">
              <a:buNone/>
            </a:pPr>
            <a:r>
              <a:rPr lang="en-US" dirty="0"/>
              <a:t>“</a:t>
            </a:r>
            <a:r>
              <a:rPr lang="en-US" dirty="0">
                <a:effectLst/>
              </a:rPr>
              <a:t>There are </a:t>
            </a:r>
            <a:r>
              <a:rPr lang="en-US" dirty="0">
                <a:solidFill>
                  <a:srgbClr val="FFFF00"/>
                </a:solidFill>
                <a:effectLst/>
              </a:rPr>
              <a:t>three different species of goods</a:t>
            </a:r>
            <a:r>
              <a:rPr lang="en-US" dirty="0">
                <a:effectLst/>
              </a:rPr>
              <a:t>, which we are </a:t>
            </a:r>
            <a:r>
              <a:rPr lang="en-US" dirty="0" err="1">
                <a:solidFill>
                  <a:srgbClr val="FFFF00"/>
                </a:solidFill>
                <a:effectLst/>
              </a:rPr>
              <a:t>possess’d</a:t>
            </a:r>
            <a:r>
              <a:rPr lang="en-US" dirty="0">
                <a:solidFill>
                  <a:srgbClr val="FFFF00"/>
                </a:solidFill>
                <a:effectLst/>
              </a:rPr>
              <a:t> of</a:t>
            </a:r>
            <a:r>
              <a:rPr lang="en-US" dirty="0">
                <a:effectLst/>
              </a:rPr>
              <a:t>; </a:t>
            </a:r>
            <a:r>
              <a:rPr lang="en-US" dirty="0">
                <a:solidFill>
                  <a:srgbClr val="FFFF00"/>
                </a:solidFill>
                <a:effectLst/>
              </a:rPr>
              <a:t>[1]</a:t>
            </a:r>
            <a:r>
              <a:rPr lang="en-US" dirty="0">
                <a:effectLst/>
              </a:rPr>
              <a:t> the internal satisfaction of our minds, </a:t>
            </a:r>
            <a:r>
              <a:rPr lang="en-US" dirty="0">
                <a:solidFill>
                  <a:srgbClr val="FFFF00"/>
                </a:solidFill>
                <a:effectLst/>
              </a:rPr>
              <a:t>[2]</a:t>
            </a:r>
            <a:r>
              <a:rPr lang="en-US" dirty="0">
                <a:effectLst/>
              </a:rPr>
              <a:t> the external advantages of our body, and </a:t>
            </a:r>
            <a:r>
              <a:rPr lang="en-US" dirty="0">
                <a:solidFill>
                  <a:srgbClr val="FFFF00"/>
                </a:solidFill>
                <a:effectLst/>
              </a:rPr>
              <a:t>[3]</a:t>
            </a:r>
            <a:r>
              <a:rPr lang="en-US" dirty="0">
                <a:effectLst/>
              </a:rPr>
              <a:t> the enjoyment of such possessions as we have </a:t>
            </a:r>
            <a:r>
              <a:rPr lang="en-US" dirty="0" err="1">
                <a:effectLst/>
              </a:rPr>
              <a:t>acquir’d</a:t>
            </a:r>
            <a:r>
              <a:rPr lang="en-US" dirty="0">
                <a:effectLst/>
              </a:rPr>
              <a:t> by our industry and good fortune.” </a:t>
            </a:r>
            <a:r>
              <a:rPr lang="en-US" sz="1000" dirty="0">
                <a:effectLst/>
              </a:rPr>
              <a:t>(T 3.2.2.7)</a:t>
            </a:r>
            <a:r>
              <a:rPr lang="en-US" dirty="0">
                <a:effectLst/>
              </a:rPr>
              <a:t> </a:t>
            </a:r>
          </a:p>
          <a:p>
            <a:pPr marL="0" indent="0">
              <a:buNone/>
            </a:pPr>
            <a:r>
              <a:rPr lang="en-US" dirty="0">
                <a:effectLst/>
              </a:rPr>
              <a:t>Men "must seek for a remedy, by putting these goods, as far as possible, </a:t>
            </a:r>
            <a:r>
              <a:rPr lang="en-US" i="1" dirty="0">
                <a:solidFill>
                  <a:srgbClr val="FFFF00"/>
                </a:solidFill>
                <a:effectLst/>
              </a:rPr>
              <a:t>on the same footing with the </a:t>
            </a:r>
            <a:r>
              <a:rPr lang="en-US" i="1" dirty="0" err="1">
                <a:solidFill>
                  <a:srgbClr val="FFFF00"/>
                </a:solidFill>
                <a:effectLst/>
              </a:rPr>
              <a:t>fix’d</a:t>
            </a:r>
            <a:r>
              <a:rPr lang="en-US" i="1" dirty="0">
                <a:solidFill>
                  <a:srgbClr val="FFFF00"/>
                </a:solidFill>
                <a:effectLst/>
              </a:rPr>
              <a:t> and constant advantages of the mind and body</a:t>
            </a:r>
            <a:r>
              <a:rPr lang="en-US" dirty="0">
                <a:effectLst/>
              </a:rPr>
              <a:t>. This can be done after no other manner, than by a convention"</a:t>
            </a:r>
            <a:r>
              <a:rPr lang="en-US" sz="1000" dirty="0">
                <a:effectLst/>
              </a:rPr>
              <a:t> (T 3.2.2.9; italics added)</a:t>
            </a:r>
            <a:r>
              <a:rPr lang="en-US" dirty="0">
                <a:effectLst/>
              </a:rPr>
              <a:t>.</a:t>
            </a: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28</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01925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Self-ownership</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lstStyle/>
          <a:p>
            <a:pPr marL="0" indent="0">
              <a:buNone/>
            </a:pPr>
            <a:r>
              <a:rPr lang="en-US" sz="2800" dirty="0"/>
              <a:t>“</a:t>
            </a:r>
            <a:r>
              <a:rPr lang="en-US" sz="2800" dirty="0">
                <a:effectLst/>
              </a:rPr>
              <a:t>the most considerable of all goods, life and limbs"</a:t>
            </a:r>
            <a:r>
              <a:rPr lang="en-US" dirty="0">
                <a:effectLst/>
              </a:rPr>
              <a:t> </a:t>
            </a:r>
            <a:r>
              <a:rPr lang="en-US" sz="1000" dirty="0">
                <a:effectLst/>
              </a:rPr>
              <a:t>(T 3.2.8.1)</a:t>
            </a:r>
            <a:r>
              <a:rPr lang="en-US" dirty="0">
                <a:effectLst/>
              </a:rPr>
              <a:t> </a:t>
            </a:r>
          </a:p>
          <a:p>
            <a:pPr marL="0" indent="0">
              <a:buNone/>
            </a:pPr>
            <a:endParaRPr lang="en-US" dirty="0">
              <a:effectLst/>
            </a:endParaRPr>
          </a:p>
          <a:p>
            <a:pPr marL="0" indent="0">
              <a:buNone/>
            </a:pPr>
            <a:r>
              <a:rPr lang="en-US" sz="2800" dirty="0">
                <a:effectLst/>
              </a:rPr>
              <a:t>"our natural liberty," "native liberty"</a:t>
            </a:r>
            <a:r>
              <a:rPr lang="en-US" dirty="0">
                <a:effectLst/>
              </a:rPr>
              <a:t> </a:t>
            </a:r>
            <a:r>
              <a:rPr lang="en-US" sz="1000" dirty="0">
                <a:effectLst/>
              </a:rPr>
              <a:t>(EMPL 588 n6, 580)</a:t>
            </a:r>
          </a:p>
          <a:p>
            <a:pPr marL="0" indent="0">
              <a:buNone/>
            </a:pPr>
            <a:endParaRPr lang="en-US" dirty="0">
              <a:effectLst/>
            </a:endParaRPr>
          </a:p>
          <a:p>
            <a:pPr marL="0" indent="0">
              <a:buNone/>
            </a:pPr>
            <a:r>
              <a:rPr lang="en-US" sz="2800" dirty="0">
                <a:effectLst/>
              </a:rPr>
              <a:t>the English government's obligation "to secure every one's life"</a:t>
            </a:r>
            <a:r>
              <a:rPr lang="en-US" dirty="0">
                <a:effectLst/>
              </a:rPr>
              <a:t> </a:t>
            </a:r>
            <a:r>
              <a:rPr lang="en-US" sz="1000" dirty="0">
                <a:effectLst/>
              </a:rPr>
              <a:t>(EMPL 12)</a:t>
            </a:r>
            <a:endParaRPr lang="en-US" sz="10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29</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3506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259-4000-DF42-9E37-AE70BD746311}"/>
              </a:ext>
            </a:extLst>
          </p:cNvPr>
          <p:cNvSpPr>
            <a:spLocks noGrp="1"/>
          </p:cNvSpPr>
          <p:nvPr>
            <p:ph type="title"/>
          </p:nvPr>
        </p:nvSpPr>
        <p:spPr/>
        <p:txBody>
          <a:bodyPr/>
          <a:lstStyle/>
          <a:p>
            <a:r>
              <a:rPr lang="en-US" sz="4400" i="1" dirty="0"/>
              <a:t>A Companion to David Hume</a:t>
            </a:r>
          </a:p>
        </p:txBody>
      </p:sp>
      <p:sp>
        <p:nvSpPr>
          <p:cNvPr id="3" name="Content Placeholder 2">
            <a:extLst>
              <a:ext uri="{FF2B5EF4-FFF2-40B4-BE49-F238E27FC236}">
                <a16:creationId xmlns:a16="http://schemas.microsoft.com/office/drawing/2014/main" id="{8A7A0607-3FAD-B143-8A3C-55613AD86805}"/>
              </a:ext>
            </a:extLst>
          </p:cNvPr>
          <p:cNvSpPr>
            <a:spLocks noGrp="1"/>
          </p:cNvSpPr>
          <p:nvPr>
            <p:ph idx="1"/>
          </p:nvPr>
        </p:nvSpPr>
        <p:spPr/>
        <p:txBody>
          <a:bodyPr>
            <a:normAutofit/>
          </a:bodyPr>
          <a:lstStyle/>
          <a:p>
            <a:pPr marL="0" indent="0">
              <a:buNone/>
            </a:pPr>
            <a:r>
              <a:rPr lang="en-US" sz="3600" dirty="0"/>
              <a:t>Edited by </a:t>
            </a:r>
            <a:r>
              <a:rPr lang="en-US" sz="3600" dirty="0" err="1"/>
              <a:t>Moris</a:t>
            </a:r>
            <a:r>
              <a:rPr lang="en-US" sz="3600" dirty="0"/>
              <a:t> Polanco</a:t>
            </a:r>
          </a:p>
          <a:p>
            <a:pPr marL="0" indent="0">
              <a:buNone/>
            </a:pPr>
            <a:r>
              <a:rPr lang="en-US" sz="2800" dirty="0"/>
              <a:t>Universidad Francisco Marroquin (UFM)</a:t>
            </a:r>
          </a:p>
        </p:txBody>
      </p:sp>
      <p:sp>
        <p:nvSpPr>
          <p:cNvPr id="4" name="Slide Number Placeholder 3">
            <a:extLst>
              <a:ext uri="{FF2B5EF4-FFF2-40B4-BE49-F238E27FC236}">
                <a16:creationId xmlns:a16="http://schemas.microsoft.com/office/drawing/2014/main" id="{073BA78E-CD19-2F4F-8EAE-AAFC97CEDE1B}"/>
              </a:ext>
            </a:extLst>
          </p:cNvPr>
          <p:cNvSpPr>
            <a:spLocks noGrp="1"/>
          </p:cNvSpPr>
          <p:nvPr>
            <p:ph type="sldNum" sz="quarter" idx="12"/>
          </p:nvPr>
        </p:nvSpPr>
        <p:spPr/>
        <p:txBody>
          <a:bodyPr/>
          <a:lstStyle/>
          <a:p>
            <a:fld id="{459A5F39-4CE7-434C-A5CB-50A363451602}" type="slidenum">
              <a:rPr lang="en-US" smtClean="0"/>
              <a:t>3</a:t>
            </a:fld>
            <a:endParaRPr lang="en-US"/>
          </a:p>
        </p:txBody>
      </p:sp>
      <p:pic>
        <p:nvPicPr>
          <p:cNvPr id="5" name="Picture 4">
            <a:extLst>
              <a:ext uri="{FF2B5EF4-FFF2-40B4-BE49-F238E27FC236}">
                <a16:creationId xmlns:a16="http://schemas.microsoft.com/office/drawing/2014/main" id="{1355F011-3AA4-5B4C-B0FA-27D27D915159}"/>
              </a:ext>
            </a:extLst>
          </p:cNvPr>
          <p:cNvPicPr>
            <a:picLocks noChangeAspect="1"/>
          </p:cNvPicPr>
          <p:nvPr/>
        </p:nvPicPr>
        <p:blipFill>
          <a:blip r:embed="rId2"/>
          <a:stretch>
            <a:fillRect/>
          </a:stretch>
        </p:blipFill>
        <p:spPr>
          <a:xfrm>
            <a:off x="6063015" y="1041316"/>
            <a:ext cx="1530391" cy="1852121"/>
          </a:xfrm>
          <a:prstGeom prst="rect">
            <a:avLst/>
          </a:prstGeom>
          <a:effectLst>
            <a:softEdge rad="165100"/>
          </a:effectLst>
        </p:spPr>
      </p:pic>
      <p:pic>
        <p:nvPicPr>
          <p:cNvPr id="26626" name="Picture 2" descr="Image result for ufm companion to adam Smith">
            <a:extLst>
              <a:ext uri="{FF2B5EF4-FFF2-40B4-BE49-F238E27FC236}">
                <a16:creationId xmlns:a16="http://schemas.microsoft.com/office/drawing/2014/main" id="{05087FCC-F0CC-394D-886A-4D4E7D811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410" y="3555998"/>
            <a:ext cx="1945931" cy="302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00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In the </a:t>
            </a:r>
            <a:r>
              <a:rPr lang="en-US" i="1" dirty="0"/>
              <a:t>History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r>
              <a:rPr lang="en-US" i="1" dirty="0">
                <a:effectLst/>
              </a:rPr>
              <a:t>captives/prisoners/slaves </a:t>
            </a:r>
            <a:r>
              <a:rPr lang="en-US" i="1" dirty="0">
                <a:solidFill>
                  <a:srgbClr val="FFFF00"/>
                </a:solidFill>
                <a:effectLst/>
              </a:rPr>
              <a:t>recovering their liberty</a:t>
            </a:r>
            <a:r>
              <a:rPr lang="en-US" i="1" dirty="0">
                <a:effectLst/>
              </a:rPr>
              <a:t>/being</a:t>
            </a:r>
            <a:r>
              <a:rPr lang="en-US" dirty="0">
                <a:effectLst/>
              </a:rPr>
              <a:t> </a:t>
            </a:r>
            <a:r>
              <a:rPr lang="en-US" i="1" dirty="0">
                <a:effectLst/>
              </a:rPr>
              <a:t>restored to liberty</a:t>
            </a:r>
            <a:r>
              <a:rPr lang="en-US" dirty="0">
                <a:effectLst/>
              </a:rPr>
              <a:t>/</a:t>
            </a:r>
            <a:r>
              <a:rPr lang="en-US" i="1" dirty="0">
                <a:effectLst/>
              </a:rPr>
              <a:t>etc.</a:t>
            </a:r>
            <a:r>
              <a:rPr lang="en-US" dirty="0">
                <a:effectLst/>
              </a:rPr>
              <a:t>: </a:t>
            </a:r>
            <a:r>
              <a:rPr lang="en-US" sz="1200" dirty="0">
                <a:effectLst/>
              </a:rPr>
              <a:t>I: 142, 143, 149, 172, 224, 231, 260, 265, 291, 384, 396, 398, 401, 402, 403, 409, 469; II: 48, 58, 58, 61, 62, 79, 89, 93, 113, 124, 187, 190, 191, 244, 253, 259, 260, 330, 334, 387, 417, 424, 472, 488; III: 22, 35, 36, 67, 70, 75, 159, 162, 163, 164, 166, 167, 174, 175, 229, 240, 270, 294, 296, 297, 305, 379, 382, 405, 406, 407, 428; IV: 7, 8, 50, 80, 98, 124, 128, 130, 132, 156, 157, 171, 180, 190, 198, 201, 202, 232, 296, 327, 335; V: 62, 63, 74, 216; VI: 9, 13, 33, 88, 124, 133, 228, 327, 371, 529.</a:t>
            </a:r>
            <a:endParaRPr lang="en-US" sz="1200" dirty="0"/>
          </a:p>
          <a:p>
            <a:pPr lvl="0"/>
            <a:r>
              <a:rPr lang="en-US" i="1" dirty="0">
                <a:solidFill>
                  <a:srgbClr val="FFFF00"/>
                </a:solidFill>
                <a:effectLst/>
              </a:rPr>
              <a:t>liberty</a:t>
            </a:r>
            <a:r>
              <a:rPr lang="en-US" i="1" dirty="0">
                <a:effectLst/>
              </a:rPr>
              <a:t> of thought/conscience/religion</a:t>
            </a:r>
            <a:r>
              <a:rPr lang="en-US" dirty="0">
                <a:effectLst/>
              </a:rPr>
              <a:t>: </a:t>
            </a:r>
            <a:r>
              <a:rPr lang="en-US" sz="1300" dirty="0">
                <a:effectLst/>
              </a:rPr>
              <a:t>I: 393; III: 136, 189, 212, 266, 289, 322, 342, 384, 433; IV: 19, 150, 168, 211; V: 115, 125; VI: 71, 88, 139, 184, 250, 254, 364, 377, 389, 398, 482.</a:t>
            </a:r>
          </a:p>
          <a:p>
            <a:pPr lvl="0"/>
            <a:r>
              <a:rPr lang="en-US" i="1" dirty="0">
                <a:solidFill>
                  <a:srgbClr val="FFFF00"/>
                </a:solidFill>
                <a:effectLst/>
              </a:rPr>
              <a:t>liberty</a:t>
            </a:r>
            <a:r>
              <a:rPr lang="en-US" i="1" dirty="0">
                <a:effectLst/>
              </a:rPr>
              <a:t> of press/speech</a:t>
            </a:r>
            <a:r>
              <a:rPr lang="en-US" dirty="0">
                <a:effectLst/>
              </a:rPr>
              <a:t>: </a:t>
            </a:r>
            <a:r>
              <a:rPr lang="en-US" sz="1200" dirty="0">
                <a:effectLst/>
              </a:rPr>
              <a:t>III: 345; IV: 140, 180, 285; V: 91, 92, 130, 190, 240; VI: 540, 542.</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30</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32348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Property </a:t>
            </a:r>
            <a:r>
              <a:rPr lang="en-US" u="sng" dirty="0"/>
              <a:t>extended</a:t>
            </a:r>
            <a:r>
              <a:rPr lang="en-US" dirty="0"/>
              <a:t>,</a:t>
            </a:r>
            <a:br>
              <a:rPr lang="en-US" dirty="0"/>
            </a:br>
            <a:r>
              <a:rPr lang="en-US" dirty="0"/>
              <a:t>Contract</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pPr marL="342900" lvl="1" indent="0">
              <a:buNone/>
            </a:pPr>
            <a:r>
              <a:rPr lang="en-US" sz="3600" dirty="0"/>
              <a:t>By emergent </a:t>
            </a:r>
            <a:r>
              <a:rPr lang="en-US" sz="3600" i="1" dirty="0"/>
              <a:t>conventions</a:t>
            </a:r>
            <a:r>
              <a:rPr lang="en-US" sz="3600" dirty="0"/>
              <a:t>:</a:t>
            </a:r>
          </a:p>
          <a:p>
            <a:pPr marL="342900" lvl="1" indent="0">
              <a:buNone/>
            </a:pPr>
            <a:endParaRPr lang="en-US" sz="3600" dirty="0"/>
          </a:p>
          <a:p>
            <a:pPr lvl="2"/>
            <a:r>
              <a:rPr lang="en-US" sz="3600" dirty="0"/>
              <a:t>new objects permanently owned, </a:t>
            </a:r>
            <a:r>
              <a:rPr lang="en-US" sz="3600" dirty="0" err="1"/>
              <a:t>propertized</a:t>
            </a:r>
            <a:endParaRPr lang="en-US" sz="3600" dirty="0"/>
          </a:p>
          <a:p>
            <a:pPr lvl="2"/>
            <a:endParaRPr lang="en-US" sz="3600" dirty="0"/>
          </a:p>
          <a:p>
            <a:pPr lvl="2"/>
            <a:r>
              <a:rPr lang="en-US" sz="3600" dirty="0"/>
              <a:t>signs and words for contract</a:t>
            </a:r>
          </a:p>
          <a:p>
            <a:pPr lvl="2"/>
            <a:endParaRPr lang="en-US" sz="36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31</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4109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CJ conventions</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lstStyle/>
          <a:p>
            <a:pPr marL="0" indent="0">
              <a:buNone/>
            </a:pPr>
            <a:r>
              <a:rPr lang="en-US" sz="3200" dirty="0">
                <a:effectLst/>
              </a:rPr>
              <a:t>any property/contract rule or principle that emerges “</a:t>
            </a:r>
            <a:r>
              <a:rPr lang="en-US" sz="3200" dirty="0">
                <a:solidFill>
                  <a:srgbClr val="FFFF00"/>
                </a:solidFill>
                <a:effectLst/>
              </a:rPr>
              <a:t>admits not of degrees</a:t>
            </a:r>
            <a:r>
              <a:rPr lang="en-US" sz="3200" dirty="0">
                <a:effectLst/>
              </a:rPr>
              <a:t>”</a:t>
            </a:r>
            <a:r>
              <a:rPr lang="en-US" dirty="0">
                <a:effectLst/>
              </a:rPr>
              <a:t> </a:t>
            </a:r>
            <a:r>
              <a:rPr lang="en-US" sz="1000" dirty="0">
                <a:effectLst/>
              </a:rPr>
              <a:t>(T 3.2.6.8)</a:t>
            </a:r>
          </a:p>
          <a:p>
            <a:pPr marL="0" indent="0">
              <a:buNone/>
            </a:pPr>
            <a:endParaRPr lang="en-US" sz="1000" dirty="0">
              <a:effectLst/>
            </a:endParaRPr>
          </a:p>
          <a:p>
            <a:pPr marL="0" indent="0">
              <a:buNone/>
            </a:pPr>
            <a:r>
              <a:rPr lang="en-US" sz="3200" dirty="0"/>
              <a:t>“precise and accurate” – Smith</a:t>
            </a:r>
          </a:p>
          <a:p>
            <a:pPr marL="0" indent="0">
              <a:buNone/>
            </a:pPr>
            <a:r>
              <a:rPr lang="en-US" sz="3200" dirty="0"/>
              <a:t>Like grammar</a:t>
            </a:r>
          </a:p>
          <a:p>
            <a:pPr marL="0" indent="0">
              <a:buNone/>
            </a:pPr>
            <a:endParaRPr lang="en-US" sz="32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32</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69720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Hume</a:t>
            </a:r>
          </a:p>
        </p:txBody>
      </p:sp>
      <p:sp>
        <p:nvSpPr>
          <p:cNvPr id="3" name="Content Placeholder 2"/>
          <p:cNvSpPr>
            <a:spLocks noGrp="1"/>
          </p:cNvSpPr>
          <p:nvPr>
            <p:ph idx="1"/>
          </p:nvPr>
        </p:nvSpPr>
        <p:spPr/>
        <p:txBody>
          <a:bodyPr>
            <a:normAutofit/>
          </a:bodyPr>
          <a:lstStyle/>
          <a:p>
            <a:r>
              <a:rPr lang="en-US" dirty="0"/>
              <a:t>Problems in mutual coordination</a:t>
            </a:r>
          </a:p>
          <a:p>
            <a:r>
              <a:rPr lang="en-US" dirty="0"/>
              <a:t>Focal points (Schelling)</a:t>
            </a:r>
          </a:p>
          <a:p>
            <a:r>
              <a:rPr lang="en-US" dirty="0"/>
              <a:t>Focal points all the way down.</a:t>
            </a:r>
          </a:p>
          <a:p>
            <a:r>
              <a:rPr lang="en-US" dirty="0"/>
              <a:t>Convention: Language, etc. (D.K. Lewis)</a:t>
            </a:r>
          </a:p>
          <a:p>
            <a:pPr lvl="1"/>
            <a:r>
              <a:rPr lang="en-US" dirty="0"/>
              <a:t>Does not imply contract/consent.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33</a:t>
            </a:fld>
            <a:endParaRPr lang="en-US"/>
          </a:p>
        </p:txBody>
      </p:sp>
      <p:pic>
        <p:nvPicPr>
          <p:cNvPr id="6" name="Picture 5"/>
          <p:cNvPicPr>
            <a:picLocks noChangeAspect="1"/>
          </p:cNvPicPr>
          <p:nvPr/>
        </p:nvPicPr>
        <p:blipFill>
          <a:blip r:embed="rId3"/>
          <a:stretch>
            <a:fillRect/>
          </a:stretch>
        </p:blipFill>
        <p:spPr>
          <a:xfrm>
            <a:off x="5712178" y="1325034"/>
            <a:ext cx="1727200" cy="1739900"/>
          </a:xfrm>
          <a:prstGeom prst="rect">
            <a:avLst/>
          </a:prstGeom>
        </p:spPr>
      </p:pic>
      <p:sp>
        <p:nvSpPr>
          <p:cNvPr id="7" name="TextBox 6"/>
          <p:cNvSpPr txBox="1"/>
          <p:nvPr/>
        </p:nvSpPr>
        <p:spPr>
          <a:xfrm>
            <a:off x="7563556" y="1708771"/>
            <a:ext cx="1580444" cy="923330"/>
          </a:xfrm>
          <a:prstGeom prst="rect">
            <a:avLst/>
          </a:prstGeom>
          <a:noFill/>
        </p:spPr>
        <p:txBody>
          <a:bodyPr wrap="square" rtlCol="0">
            <a:spAutoFit/>
          </a:bodyPr>
          <a:lstStyle/>
          <a:p>
            <a:r>
              <a:rPr lang="en-US" dirty="0">
                <a:solidFill>
                  <a:schemeClr val="bg1"/>
                </a:solidFill>
              </a:rPr>
              <a:t>Thomas </a:t>
            </a:r>
          </a:p>
          <a:p>
            <a:r>
              <a:rPr lang="en-US" dirty="0">
                <a:solidFill>
                  <a:schemeClr val="bg1"/>
                </a:solidFill>
              </a:rPr>
              <a:t>Schelling</a:t>
            </a:r>
          </a:p>
          <a:p>
            <a:r>
              <a:rPr lang="en-US" dirty="0">
                <a:solidFill>
                  <a:schemeClr val="bg1"/>
                </a:solidFill>
              </a:rPr>
              <a:t>1921-2016</a:t>
            </a:r>
          </a:p>
        </p:txBody>
      </p:sp>
      <p:pic>
        <p:nvPicPr>
          <p:cNvPr id="8" name="Picture 7"/>
          <p:cNvPicPr>
            <a:picLocks noChangeAspect="1"/>
          </p:cNvPicPr>
          <p:nvPr/>
        </p:nvPicPr>
        <p:blipFill>
          <a:blip r:embed="rId4"/>
          <a:stretch>
            <a:fillRect/>
          </a:stretch>
        </p:blipFill>
        <p:spPr>
          <a:xfrm>
            <a:off x="1237855" y="0"/>
            <a:ext cx="1398097" cy="1803397"/>
          </a:xfrm>
          <a:prstGeom prst="rect">
            <a:avLst/>
          </a:prstGeom>
        </p:spPr>
      </p:pic>
      <p:pic>
        <p:nvPicPr>
          <p:cNvPr id="9" name="Picture 8"/>
          <p:cNvPicPr>
            <a:picLocks noChangeAspect="1"/>
          </p:cNvPicPr>
          <p:nvPr/>
        </p:nvPicPr>
        <p:blipFill>
          <a:blip r:embed="rId5"/>
          <a:stretch>
            <a:fillRect/>
          </a:stretch>
        </p:blipFill>
        <p:spPr>
          <a:xfrm>
            <a:off x="6831676" y="3064934"/>
            <a:ext cx="1239880" cy="1873956"/>
          </a:xfrm>
          <a:prstGeom prst="rect">
            <a:avLst/>
          </a:prstGeom>
        </p:spPr>
      </p:pic>
      <p:sp>
        <p:nvSpPr>
          <p:cNvPr id="10" name="TextBox 9"/>
          <p:cNvSpPr txBox="1"/>
          <p:nvPr/>
        </p:nvSpPr>
        <p:spPr>
          <a:xfrm>
            <a:off x="8046156" y="3201716"/>
            <a:ext cx="1580444" cy="646331"/>
          </a:xfrm>
          <a:prstGeom prst="rect">
            <a:avLst/>
          </a:prstGeom>
          <a:noFill/>
        </p:spPr>
        <p:txBody>
          <a:bodyPr wrap="square" rtlCol="0">
            <a:spAutoFit/>
          </a:bodyPr>
          <a:lstStyle/>
          <a:p>
            <a:r>
              <a:rPr lang="en-US" dirty="0">
                <a:solidFill>
                  <a:schemeClr val="bg1"/>
                </a:solidFill>
              </a:rPr>
              <a:t>David K. </a:t>
            </a:r>
          </a:p>
          <a:p>
            <a:r>
              <a:rPr lang="en-US" dirty="0">
                <a:solidFill>
                  <a:schemeClr val="bg1"/>
                </a:solidFill>
              </a:rPr>
              <a:t>Lewis</a:t>
            </a:r>
          </a:p>
        </p:txBody>
      </p:sp>
      <p:sp>
        <p:nvSpPr>
          <p:cNvPr id="5" name="Oval 4"/>
          <p:cNvSpPr/>
          <p:nvPr/>
        </p:nvSpPr>
        <p:spPr>
          <a:xfrm>
            <a:off x="2479674" y="4951590"/>
            <a:ext cx="1914525" cy="17413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2933700" y="5448300"/>
            <a:ext cx="1016000" cy="1027290"/>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750252" y="5078968"/>
            <a:ext cx="1511300" cy="369332"/>
          </a:xfrm>
          <a:prstGeom prst="rect">
            <a:avLst/>
          </a:prstGeom>
          <a:noFill/>
        </p:spPr>
        <p:txBody>
          <a:bodyPr wrap="square" rtlCol="0">
            <a:spAutoFit/>
          </a:bodyPr>
          <a:lstStyle/>
          <a:p>
            <a:r>
              <a:rPr lang="en-US" dirty="0"/>
              <a:t>Convention</a:t>
            </a:r>
          </a:p>
        </p:txBody>
      </p:sp>
      <p:sp>
        <p:nvSpPr>
          <p:cNvPr id="13" name="TextBox 12"/>
          <p:cNvSpPr txBox="1"/>
          <p:nvPr/>
        </p:nvSpPr>
        <p:spPr>
          <a:xfrm>
            <a:off x="2933700" y="5864580"/>
            <a:ext cx="1021955" cy="369332"/>
          </a:xfrm>
          <a:prstGeom prst="rect">
            <a:avLst/>
          </a:prstGeom>
          <a:noFill/>
        </p:spPr>
        <p:txBody>
          <a:bodyPr wrap="square" rtlCol="0">
            <a:spAutoFit/>
          </a:bodyPr>
          <a:lstStyle/>
          <a:p>
            <a:r>
              <a:rPr lang="en-US" dirty="0"/>
              <a:t>Consent</a:t>
            </a:r>
          </a:p>
        </p:txBody>
      </p:sp>
    </p:spTree>
    <p:extLst>
      <p:ext uri="{BB962C8B-B14F-4D97-AF65-F5344CB8AC3E}">
        <p14:creationId xmlns:p14="http://schemas.microsoft.com/office/powerpoint/2010/main" val="272895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Hume</a:t>
            </a:r>
          </a:p>
        </p:txBody>
      </p:sp>
      <p:sp>
        <p:nvSpPr>
          <p:cNvPr id="3" name="Content Placeholder 2"/>
          <p:cNvSpPr>
            <a:spLocks noGrp="1"/>
          </p:cNvSpPr>
          <p:nvPr>
            <p:ph idx="1"/>
          </p:nvPr>
        </p:nvSpPr>
        <p:spPr/>
        <p:txBody>
          <a:bodyPr>
            <a:normAutofit/>
          </a:bodyPr>
          <a:lstStyle/>
          <a:p>
            <a:r>
              <a:rPr lang="en-US" dirty="0"/>
              <a:t>Natural convention</a:t>
            </a:r>
          </a:p>
          <a:p>
            <a:r>
              <a:rPr lang="en-US" dirty="0"/>
              <a:t>Commutative justice: A set of conventions.</a:t>
            </a:r>
          </a:p>
          <a:p>
            <a:r>
              <a:rPr lang="en-US" dirty="0"/>
              <a:t>Political authority: A set of conventions. </a:t>
            </a:r>
          </a:p>
          <a:p>
            <a:pPr lvl="1"/>
            <a:r>
              <a:rPr lang="en-US" dirty="0"/>
              <a:t>He attacks social contract</a:t>
            </a:r>
          </a:p>
          <a:p>
            <a:r>
              <a:rPr lang="en-US" dirty="0"/>
              <a:t>“liberty is the perfection of civil society” </a:t>
            </a:r>
            <a:r>
              <a:rPr lang="en-US" sz="900" dirty="0"/>
              <a:t>Essays, 41</a:t>
            </a:r>
          </a:p>
        </p:txBody>
      </p:sp>
      <p:sp>
        <p:nvSpPr>
          <p:cNvPr id="4" name="Slide Number Placeholder 3"/>
          <p:cNvSpPr>
            <a:spLocks noGrp="1"/>
          </p:cNvSpPr>
          <p:nvPr>
            <p:ph type="sldNum" sz="quarter" idx="12"/>
          </p:nvPr>
        </p:nvSpPr>
        <p:spPr/>
        <p:txBody>
          <a:bodyPr/>
          <a:lstStyle/>
          <a:p>
            <a:fld id="{459A5F39-4CE7-434C-A5CB-50A363451602}" type="slidenum">
              <a:rPr lang="en-US" smtClean="0"/>
              <a:t>34</a:t>
            </a:fld>
            <a:endParaRPr lang="en-US"/>
          </a:p>
        </p:txBody>
      </p:sp>
      <p:pic>
        <p:nvPicPr>
          <p:cNvPr id="8" name="Picture 7"/>
          <p:cNvPicPr>
            <a:picLocks noChangeAspect="1"/>
          </p:cNvPicPr>
          <p:nvPr/>
        </p:nvPicPr>
        <p:blipFill>
          <a:blip r:embed="rId3"/>
          <a:stretch>
            <a:fillRect/>
          </a:stretch>
        </p:blipFill>
        <p:spPr>
          <a:xfrm>
            <a:off x="1237855" y="0"/>
            <a:ext cx="1398097" cy="1803397"/>
          </a:xfrm>
          <a:prstGeom prst="rect">
            <a:avLst/>
          </a:prstGeom>
        </p:spPr>
      </p:pic>
      <p:sp>
        <p:nvSpPr>
          <p:cNvPr id="11" name="Oval 10"/>
          <p:cNvSpPr/>
          <p:nvPr/>
        </p:nvSpPr>
        <p:spPr>
          <a:xfrm>
            <a:off x="6988174" y="2030874"/>
            <a:ext cx="1914525" cy="17413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7454900" y="2527584"/>
            <a:ext cx="1016000" cy="1027290"/>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284152" y="2158252"/>
            <a:ext cx="1511300" cy="369332"/>
          </a:xfrm>
          <a:prstGeom prst="rect">
            <a:avLst/>
          </a:prstGeom>
          <a:noFill/>
        </p:spPr>
        <p:txBody>
          <a:bodyPr wrap="square" rtlCol="0">
            <a:spAutoFit/>
          </a:bodyPr>
          <a:lstStyle/>
          <a:p>
            <a:r>
              <a:rPr lang="en-US" dirty="0"/>
              <a:t>Convention</a:t>
            </a:r>
          </a:p>
        </p:txBody>
      </p:sp>
      <p:sp>
        <p:nvSpPr>
          <p:cNvPr id="14" name="TextBox 13"/>
          <p:cNvSpPr txBox="1"/>
          <p:nvPr/>
        </p:nvSpPr>
        <p:spPr>
          <a:xfrm>
            <a:off x="7416800" y="2943864"/>
            <a:ext cx="1021955" cy="369332"/>
          </a:xfrm>
          <a:prstGeom prst="rect">
            <a:avLst/>
          </a:prstGeom>
          <a:noFill/>
        </p:spPr>
        <p:txBody>
          <a:bodyPr wrap="square" rtlCol="0">
            <a:spAutoFit/>
          </a:bodyPr>
          <a:lstStyle/>
          <a:p>
            <a:r>
              <a:rPr lang="en-US" dirty="0"/>
              <a:t>Consent</a:t>
            </a:r>
          </a:p>
        </p:txBody>
      </p:sp>
    </p:spTree>
    <p:extLst>
      <p:ext uri="{BB962C8B-B14F-4D97-AF65-F5344CB8AC3E}">
        <p14:creationId xmlns:p14="http://schemas.microsoft.com/office/powerpoint/2010/main" val="10883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35</a:t>
            </a:fld>
            <a:endParaRPr lang="en-US"/>
          </a:p>
        </p:txBody>
      </p:sp>
      <p:pic>
        <p:nvPicPr>
          <p:cNvPr id="9" name="Picture 8"/>
          <p:cNvPicPr>
            <a:picLocks noChangeAspect="1"/>
          </p:cNvPicPr>
          <p:nvPr/>
        </p:nvPicPr>
        <p:blipFill>
          <a:blip r:embed="rId3"/>
          <a:stretch>
            <a:fillRect/>
          </a:stretch>
        </p:blipFill>
        <p:spPr>
          <a:xfrm>
            <a:off x="-36336" y="1917699"/>
            <a:ext cx="9187395" cy="4803775"/>
          </a:xfrm>
          <a:prstGeom prst="rect">
            <a:avLst/>
          </a:prstGeom>
        </p:spPr>
      </p:pic>
    </p:spTree>
    <p:extLst>
      <p:ext uri="{BB962C8B-B14F-4D97-AF65-F5344CB8AC3E}">
        <p14:creationId xmlns:p14="http://schemas.microsoft.com/office/powerpoint/2010/main" val="1983123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pPr marL="0" indent="0">
              <a:buNone/>
            </a:pPr>
            <a:r>
              <a:rPr lang="en-US" dirty="0">
                <a:effectLst/>
              </a:rPr>
              <a:t>“</a:t>
            </a:r>
            <a:r>
              <a:rPr lang="en-US" dirty="0" err="1">
                <a:effectLst/>
              </a:rPr>
              <a:t>’Tis</a:t>
            </a:r>
            <a:r>
              <a:rPr lang="en-US" dirty="0">
                <a:effectLst/>
              </a:rPr>
              <a:t> sufficient to observe on this occasion, that property may be </a:t>
            </a:r>
            <a:r>
              <a:rPr lang="en-US" dirty="0" err="1">
                <a:effectLst/>
              </a:rPr>
              <a:t>defin’d</a:t>
            </a:r>
            <a:r>
              <a:rPr lang="en-US" dirty="0">
                <a:effectLst/>
              </a:rPr>
              <a:t>, </a:t>
            </a:r>
            <a:r>
              <a:rPr lang="en-US" i="1" dirty="0">
                <a:effectLst/>
              </a:rPr>
              <a:t>such </a:t>
            </a:r>
            <a:r>
              <a:rPr lang="en-US" i="1" dirty="0">
                <a:solidFill>
                  <a:srgbClr val="FFFF00"/>
                </a:solidFill>
                <a:effectLst/>
              </a:rPr>
              <a:t>a relation betwixt a person and an object that permits him, but forbids any other, the free use and possession of it</a:t>
            </a:r>
            <a:r>
              <a:rPr lang="en-US" i="1" dirty="0">
                <a:effectLst/>
              </a:rPr>
              <a:t>, without violating the laws of justice and moral equity</a:t>
            </a:r>
            <a:r>
              <a:rPr lang="en-US" dirty="0">
                <a:effectLst/>
              </a:rPr>
              <a:t>. If justice, therefore, be a virtue, which has a natural and original influence on the human mind, property may be </a:t>
            </a:r>
            <a:r>
              <a:rPr lang="en-US" dirty="0" err="1">
                <a:effectLst/>
              </a:rPr>
              <a:t>look’d</a:t>
            </a:r>
            <a:r>
              <a:rPr lang="en-US" dirty="0">
                <a:effectLst/>
              </a:rPr>
              <a:t> upon as a particular species of </a:t>
            </a:r>
            <a:r>
              <a:rPr lang="en-US" i="1" dirty="0">
                <a:effectLst/>
              </a:rPr>
              <a:t>causation</a:t>
            </a:r>
            <a:r>
              <a:rPr lang="en-US" dirty="0">
                <a:effectLst/>
              </a:rPr>
              <a:t>; whether we consider the </a:t>
            </a:r>
            <a:r>
              <a:rPr lang="en-US" b="1" dirty="0">
                <a:solidFill>
                  <a:srgbClr val="FFFF00"/>
                </a:solidFill>
                <a:effectLst/>
              </a:rPr>
              <a:t>liberty</a:t>
            </a:r>
            <a:r>
              <a:rPr lang="en-US" dirty="0">
                <a:effectLst/>
              </a:rPr>
              <a:t> it gives the proprietor to operate as he pleases upon the object, or the advantages, which he reaps from it.” </a:t>
            </a:r>
            <a:r>
              <a:rPr lang="en-US" sz="1000" dirty="0">
                <a:effectLst/>
              </a:rPr>
              <a:t>(T 2.1.10.1; italics original, boldface added)</a:t>
            </a:r>
            <a:endParaRPr lang="en-US" sz="10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36</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825213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lnSpcReduction="10000"/>
          </a:bodyPr>
          <a:lstStyle/>
          <a:p>
            <a:pPr marL="0" indent="0">
              <a:buNone/>
            </a:pPr>
            <a:r>
              <a:rPr lang="en-US" sz="3200" dirty="0">
                <a:effectLst/>
              </a:rPr>
              <a:t>“[T]he convention for the distinction of property, and for the stability of possession, is of all circumstances the most necessary to the establishment of human society, and that after the agreement for the fixing and observing of this rule, </a:t>
            </a:r>
            <a:r>
              <a:rPr lang="en-US" sz="3200" b="1" i="1" dirty="0">
                <a:solidFill>
                  <a:srgbClr val="FFFF00"/>
                </a:solidFill>
                <a:effectLst/>
              </a:rPr>
              <a:t>there remains little or nothing to be done</a:t>
            </a:r>
            <a:r>
              <a:rPr lang="en-US" sz="3200" b="1" dirty="0">
                <a:effectLst/>
              </a:rPr>
              <a:t> </a:t>
            </a:r>
            <a:r>
              <a:rPr lang="en-US" sz="3200" dirty="0">
                <a:effectLst/>
              </a:rPr>
              <a:t>towards settling a perfect harmony and concord.”</a:t>
            </a:r>
            <a:r>
              <a:rPr lang="en-US" dirty="0">
                <a:effectLst/>
              </a:rPr>
              <a:t> </a:t>
            </a:r>
            <a:r>
              <a:rPr lang="en-US" sz="1000" dirty="0">
                <a:effectLst/>
              </a:rPr>
              <a:t>(T 3.2.2.12; italics added)</a:t>
            </a:r>
            <a:endParaRPr lang="en-US" sz="10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37</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763195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err="1"/>
              <a:t>Knud</a:t>
            </a:r>
            <a:r>
              <a:rPr lang="en-US" dirty="0"/>
              <a:t> </a:t>
            </a:r>
            <a:r>
              <a:rPr lang="en-US" dirty="0" err="1"/>
              <a:t>Haakonssen</a:t>
            </a:r>
            <a:endParaRPr lang="en-US" dirty="0"/>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lnSpcReduction="10000"/>
          </a:bodyPr>
          <a:lstStyle/>
          <a:p>
            <a:pPr marL="0" indent="0">
              <a:buNone/>
            </a:pPr>
            <a:r>
              <a:rPr lang="en-US" sz="3200" dirty="0">
                <a:effectLst/>
              </a:rPr>
              <a:t>For Hume: </a:t>
            </a:r>
          </a:p>
          <a:p>
            <a:pPr marL="0" indent="0">
              <a:buNone/>
            </a:pPr>
            <a:r>
              <a:rPr lang="en-US" sz="3200" dirty="0">
                <a:effectLst/>
              </a:rPr>
              <a:t>"The object of just laws is thus </a:t>
            </a:r>
            <a:r>
              <a:rPr lang="en-US" sz="3200" b="1" dirty="0">
                <a:solidFill>
                  <a:srgbClr val="FFFF00"/>
                </a:solidFill>
                <a:effectLst/>
              </a:rPr>
              <a:t>individual liberty</a:t>
            </a:r>
            <a:r>
              <a:rPr lang="en-US" sz="3200" dirty="0">
                <a:effectLst/>
              </a:rPr>
              <a:t>, and, since the most obvious and most endangered expression of </a:t>
            </a:r>
            <a:r>
              <a:rPr lang="en-US" sz="3200" b="1" dirty="0">
                <a:solidFill>
                  <a:srgbClr val="FFFF00"/>
                </a:solidFill>
                <a:effectLst/>
              </a:rPr>
              <a:t>such</a:t>
            </a:r>
            <a:r>
              <a:rPr lang="en-US" sz="3200" b="1" dirty="0">
                <a:effectLst/>
              </a:rPr>
              <a:t> </a:t>
            </a:r>
            <a:r>
              <a:rPr lang="en-US" sz="3200" b="1" dirty="0">
                <a:solidFill>
                  <a:srgbClr val="FFFF00"/>
                </a:solidFill>
                <a:effectLst/>
              </a:rPr>
              <a:t>liberty</a:t>
            </a:r>
            <a:r>
              <a:rPr lang="en-US" sz="3200" dirty="0">
                <a:effectLst/>
              </a:rPr>
              <a:t> is the acquisition and use of property, justice is centrally concerned with property and, it follows, with contracts” </a:t>
            </a:r>
            <a:r>
              <a:rPr lang="en-US" sz="1000" dirty="0">
                <a:effectLst/>
              </a:rPr>
              <a:t>(1996, 117)</a:t>
            </a:r>
            <a:r>
              <a:rPr lang="en-US" dirty="0">
                <a:effectLst/>
              </a:rPr>
              <a:t>. </a:t>
            </a: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38</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pic>
        <p:nvPicPr>
          <p:cNvPr id="6" name="Picture 5">
            <a:extLst>
              <a:ext uri="{FF2B5EF4-FFF2-40B4-BE49-F238E27FC236}">
                <a16:creationId xmlns:a16="http://schemas.microsoft.com/office/drawing/2014/main" id="{847B0A22-0EB8-2743-A47E-9048438A9810}"/>
              </a:ext>
            </a:extLst>
          </p:cNvPr>
          <p:cNvPicPr>
            <a:picLocks noChangeAspect="1"/>
          </p:cNvPicPr>
          <p:nvPr/>
        </p:nvPicPr>
        <p:blipFill>
          <a:blip r:embed="rId3"/>
          <a:stretch>
            <a:fillRect/>
          </a:stretch>
        </p:blipFill>
        <p:spPr>
          <a:xfrm>
            <a:off x="479815" y="0"/>
            <a:ext cx="1425185" cy="2045405"/>
          </a:xfrm>
          <a:prstGeom prst="rect">
            <a:avLst/>
          </a:prstGeom>
          <a:effectLst>
            <a:softEdge rad="38100"/>
          </a:effectLst>
        </p:spPr>
      </p:pic>
    </p:spTree>
    <p:extLst>
      <p:ext uri="{BB962C8B-B14F-4D97-AF65-F5344CB8AC3E}">
        <p14:creationId xmlns:p14="http://schemas.microsoft.com/office/powerpoint/2010/main" val="355383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Pinning down</a:t>
            </a:r>
            <a:br>
              <a:rPr lang="en-US" dirty="0"/>
            </a:br>
            <a:r>
              <a:rPr lang="en-US" dirty="0"/>
              <a:t>mere-liberty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pPr marL="457200" lvl="0" indent="-457200">
              <a:buFont typeface="+mj-lt"/>
              <a:buAutoNum type="arabicPeriod"/>
            </a:pPr>
            <a:r>
              <a:rPr lang="en-US" sz="3200" dirty="0">
                <a:effectLst/>
              </a:rPr>
              <a:t>"stuff”? </a:t>
            </a:r>
          </a:p>
          <a:p>
            <a:pPr marL="457200" lvl="0" indent="-457200">
              <a:buFont typeface="+mj-lt"/>
              <a:buAutoNum type="arabicPeriod"/>
            </a:pPr>
            <a:r>
              <a:rPr lang="en-US" sz="3200" dirty="0">
                <a:effectLst/>
              </a:rPr>
              <a:t>"one’s”?</a:t>
            </a:r>
          </a:p>
          <a:p>
            <a:pPr marL="457200" indent="-457200">
              <a:buFont typeface="+mj-lt"/>
              <a:buAutoNum type="arabicPeriod"/>
            </a:pPr>
            <a:r>
              <a:rPr lang="en-US" sz="3200" dirty="0">
                <a:effectLst/>
              </a:rPr>
              <a:t>"messing with"?</a:t>
            </a:r>
            <a:endParaRPr lang="en-US" sz="32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39</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10068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7B37-D061-8840-BDF1-0B4D36602EE4}"/>
              </a:ext>
            </a:extLst>
          </p:cNvPr>
          <p:cNvSpPr>
            <a:spLocks noGrp="1"/>
          </p:cNvSpPr>
          <p:nvPr>
            <p:ph type="title"/>
          </p:nvPr>
        </p:nvSpPr>
        <p:spPr/>
        <p:txBody>
          <a:bodyPr/>
          <a:lstStyle/>
          <a:p>
            <a:r>
              <a:rPr lang="en-US" dirty="0"/>
              <a:t>Related Dan Klein videos</a:t>
            </a:r>
          </a:p>
        </p:txBody>
      </p:sp>
      <p:sp>
        <p:nvSpPr>
          <p:cNvPr id="3" name="Content Placeholder 2">
            <a:extLst>
              <a:ext uri="{FF2B5EF4-FFF2-40B4-BE49-F238E27FC236}">
                <a16:creationId xmlns:a16="http://schemas.microsoft.com/office/drawing/2014/main" id="{660A83F4-B5FD-CA42-886C-B65F674A3ECE}"/>
              </a:ext>
            </a:extLst>
          </p:cNvPr>
          <p:cNvSpPr>
            <a:spLocks noGrp="1"/>
          </p:cNvSpPr>
          <p:nvPr>
            <p:ph idx="1"/>
          </p:nvPr>
        </p:nvSpPr>
        <p:spPr/>
        <p:txBody>
          <a:bodyPr>
            <a:normAutofit/>
          </a:bodyPr>
          <a:lstStyle/>
          <a:p>
            <a:pPr marL="0" indent="0">
              <a:spcBef>
                <a:spcPts val="0"/>
              </a:spcBef>
              <a:buNone/>
            </a:pPr>
            <a:r>
              <a:rPr lang="en-US" dirty="0">
                <a:solidFill>
                  <a:srgbClr val="FFFF00"/>
                </a:solidFill>
                <a:hlinkClick r:id="rId2"/>
              </a:rPr>
              <a:t>The Semantic History of Liberalism</a:t>
            </a:r>
            <a:r>
              <a:rPr lang="en-US" dirty="0">
                <a:hlinkClick r:id="rId2"/>
              </a:rPr>
              <a:t> </a:t>
            </a:r>
            <a:r>
              <a:rPr lang="en-US" sz="1400" dirty="0">
                <a:hlinkClick r:id="rId2"/>
              </a:rPr>
              <a:t>(20 min)</a:t>
            </a:r>
          </a:p>
          <a:p>
            <a:pPr marL="0" indent="0">
              <a:spcBef>
                <a:spcPts val="0"/>
              </a:spcBef>
              <a:buNone/>
            </a:pPr>
            <a:r>
              <a:rPr lang="en-US" sz="1400" dirty="0">
                <a:hlinkClick r:id="rId2"/>
              </a:rPr>
              <a:t>https://newmedia.ufm.edu/video/semantic-history-of-liberalism/</a:t>
            </a:r>
            <a:endParaRPr lang="en-US" sz="1400" dirty="0"/>
          </a:p>
          <a:p>
            <a:pPr marL="0" indent="0">
              <a:spcBef>
                <a:spcPts val="0"/>
              </a:spcBef>
              <a:buNone/>
            </a:pPr>
            <a:endParaRPr lang="en-US" dirty="0"/>
          </a:p>
          <a:p>
            <a:pPr marL="0" indent="0">
              <a:spcBef>
                <a:spcPts val="0"/>
              </a:spcBef>
              <a:buNone/>
            </a:pPr>
            <a:r>
              <a:rPr lang="en-US" dirty="0">
                <a:solidFill>
                  <a:srgbClr val="FFFF00"/>
                </a:solidFill>
                <a:hlinkClick r:id="rId3"/>
              </a:rPr>
              <a:t>Liberalism 1.0: The Genealogy of Adam Smith’s Liberalism</a:t>
            </a:r>
            <a:r>
              <a:rPr lang="en-US" dirty="0">
                <a:hlinkClick r:id="rId3"/>
              </a:rPr>
              <a:t> </a:t>
            </a:r>
            <a:r>
              <a:rPr lang="en-US" sz="1400" dirty="0">
                <a:hlinkClick r:id="rId3"/>
              </a:rPr>
              <a:t>(66 min)</a:t>
            </a:r>
          </a:p>
          <a:p>
            <a:pPr marL="0" indent="0">
              <a:spcBef>
                <a:spcPts val="0"/>
              </a:spcBef>
              <a:buNone/>
            </a:pPr>
            <a:r>
              <a:rPr lang="en-US" sz="1400" dirty="0">
                <a:hlinkClick r:id="rId3"/>
              </a:rPr>
              <a:t>https://newmedia.ufm.edu/video/liberalism-1-0-the-genealogy-of-adam-smiths-liberalism/</a:t>
            </a:r>
            <a:endParaRPr lang="en-US" sz="1400" dirty="0"/>
          </a:p>
          <a:p>
            <a:pPr marL="0" indent="0">
              <a:spcBef>
                <a:spcPts val="0"/>
              </a:spcBef>
              <a:buNone/>
            </a:pPr>
            <a:endParaRPr lang="en-US" dirty="0"/>
          </a:p>
          <a:p>
            <a:pPr marL="0" indent="0">
              <a:spcBef>
                <a:spcPts val="0"/>
              </a:spcBef>
              <a:buNone/>
            </a:pPr>
            <a:r>
              <a:rPr lang="en-US" dirty="0">
                <a:solidFill>
                  <a:srgbClr val="FFFF00"/>
                </a:solidFill>
                <a:hlinkClick r:id="rId4"/>
              </a:rPr>
              <a:t>Adam Smith’s Commutative, Distributive, and Estimative Justice</a:t>
            </a:r>
            <a:r>
              <a:rPr lang="en-US" dirty="0">
                <a:hlinkClick r:id="rId4"/>
              </a:rPr>
              <a:t> </a:t>
            </a:r>
            <a:r>
              <a:rPr lang="en-US" sz="1400" dirty="0">
                <a:hlinkClick r:id="rId4"/>
              </a:rPr>
              <a:t>(55 min)</a:t>
            </a:r>
          </a:p>
          <a:p>
            <a:pPr marL="0" indent="0">
              <a:spcBef>
                <a:spcPts val="0"/>
              </a:spcBef>
              <a:buNone/>
            </a:pPr>
            <a:r>
              <a:rPr lang="en-US" sz="1400" dirty="0">
                <a:hlinkClick r:id="rId4"/>
              </a:rPr>
              <a:t>https://www.youtube.com/watch?v=JBA6Z1qJH5I&amp;feature=youtu.be</a:t>
            </a:r>
            <a:endParaRPr lang="en-US" sz="1400" dirty="0"/>
          </a:p>
          <a:p>
            <a:pPr marL="0" indent="0">
              <a:spcBef>
                <a:spcPts val="0"/>
              </a:spcBef>
              <a:buNone/>
            </a:pPr>
            <a:endParaRPr lang="en-US" sz="1400" dirty="0"/>
          </a:p>
          <a:p>
            <a:pPr marL="0" indent="0">
              <a:spcBef>
                <a:spcPts val="0"/>
              </a:spcBef>
              <a:buNone/>
            </a:pPr>
            <a:r>
              <a:rPr lang="en-US" dirty="0">
                <a:solidFill>
                  <a:srgbClr val="FFFF00"/>
                </a:solidFill>
                <a:hlinkClick r:id="rId5"/>
              </a:rPr>
              <a:t>Niche Libertarianism: A Critique</a:t>
            </a:r>
            <a:r>
              <a:rPr lang="en-US" dirty="0">
                <a:hlinkClick r:id="rId5"/>
              </a:rPr>
              <a:t> </a:t>
            </a:r>
            <a:r>
              <a:rPr lang="en-US" sz="1400" dirty="0">
                <a:hlinkClick r:id="rId5"/>
              </a:rPr>
              <a:t>(39 min)</a:t>
            </a:r>
          </a:p>
          <a:p>
            <a:pPr marL="0" indent="0">
              <a:spcBef>
                <a:spcPts val="0"/>
              </a:spcBef>
              <a:buNone/>
            </a:pPr>
            <a:r>
              <a:rPr lang="en-US" sz="1400" dirty="0">
                <a:hlinkClick r:id="rId5"/>
              </a:rPr>
              <a:t>https://www.youtube.com/watch?v=7E1GiyTDz4w&amp;feature=youtu.be</a:t>
            </a:r>
            <a:endParaRPr lang="en-US" sz="1400" dirty="0"/>
          </a:p>
          <a:p>
            <a:pPr marL="0" indent="0">
              <a:spcBef>
                <a:spcPts val="0"/>
              </a:spcBef>
              <a:buNone/>
            </a:pPr>
            <a:endParaRPr lang="en-US" dirty="0"/>
          </a:p>
        </p:txBody>
      </p:sp>
      <p:sp>
        <p:nvSpPr>
          <p:cNvPr id="4" name="Slide Number Placeholder 3">
            <a:extLst>
              <a:ext uri="{FF2B5EF4-FFF2-40B4-BE49-F238E27FC236}">
                <a16:creationId xmlns:a16="http://schemas.microsoft.com/office/drawing/2014/main" id="{D3E81A43-ABAC-0B45-BC7C-AF52B3D74DF4}"/>
              </a:ext>
            </a:extLst>
          </p:cNvPr>
          <p:cNvSpPr>
            <a:spLocks noGrp="1"/>
          </p:cNvSpPr>
          <p:nvPr>
            <p:ph type="sldNum" sz="quarter" idx="12"/>
          </p:nvPr>
        </p:nvSpPr>
        <p:spPr/>
        <p:txBody>
          <a:bodyPr/>
          <a:lstStyle/>
          <a:p>
            <a:fld id="{459A5F39-4CE7-434C-A5CB-50A363451602}" type="slidenum">
              <a:rPr lang="en-US" smtClean="0"/>
              <a:t>4</a:t>
            </a:fld>
            <a:endParaRPr lang="en-US"/>
          </a:p>
        </p:txBody>
      </p:sp>
    </p:spTree>
    <p:extLst>
      <p:ext uri="{BB962C8B-B14F-4D97-AF65-F5344CB8AC3E}">
        <p14:creationId xmlns:p14="http://schemas.microsoft.com/office/powerpoint/2010/main" val="1243270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polity in Britain</a:t>
            </a:r>
          </a:p>
        </p:txBody>
      </p:sp>
      <p:sp>
        <p:nvSpPr>
          <p:cNvPr id="4" name="Slide Number Placeholder 3"/>
          <p:cNvSpPr>
            <a:spLocks noGrp="1"/>
          </p:cNvSpPr>
          <p:nvPr>
            <p:ph type="sldNum" sz="quarter" idx="12"/>
          </p:nvPr>
        </p:nvSpPr>
        <p:spPr/>
        <p:txBody>
          <a:bodyPr/>
          <a:lstStyle/>
          <a:p>
            <a:fld id="{459A5F39-4CE7-434C-A5CB-50A363451602}" type="slidenum">
              <a:rPr lang="en-US" smtClean="0"/>
              <a:t>40</a:t>
            </a:fld>
            <a:endParaRPr lang="en-US"/>
          </a:p>
        </p:txBody>
      </p:sp>
      <p:pic>
        <p:nvPicPr>
          <p:cNvPr id="5" name="Content Placeholder 4"/>
          <p:cNvPicPr>
            <a:picLocks noGrp="1" noChangeAspect="1"/>
          </p:cNvPicPr>
          <p:nvPr>
            <p:ph idx="1"/>
          </p:nvPr>
        </p:nvPicPr>
        <p:blipFill>
          <a:blip r:embed="rId3"/>
          <a:srcRect l="7940" r="7940"/>
          <a:stretch>
            <a:fillRect/>
          </a:stretch>
        </p:blipFill>
        <p:spPr>
          <a:xfrm>
            <a:off x="765175" y="1537446"/>
            <a:ext cx="7612064" cy="4182035"/>
          </a:xfrm>
        </p:spPr>
      </p:pic>
      <p:sp>
        <p:nvSpPr>
          <p:cNvPr id="3" name="TextBox 2"/>
          <p:cNvSpPr txBox="1"/>
          <p:nvPr/>
        </p:nvSpPr>
        <p:spPr>
          <a:xfrm>
            <a:off x="414866" y="6079069"/>
            <a:ext cx="8216900" cy="461665"/>
          </a:xfrm>
          <a:prstGeom prst="rect">
            <a:avLst/>
          </a:prstGeom>
          <a:solidFill>
            <a:srgbClr val="FFDC62"/>
          </a:solidFill>
        </p:spPr>
        <p:txBody>
          <a:bodyPr wrap="square" rtlCol="0">
            <a:spAutoFit/>
          </a:bodyPr>
          <a:lstStyle/>
          <a:p>
            <a:r>
              <a:rPr lang="en-US" sz="2400" dirty="0"/>
              <a:t>Hume and Smith presuppose a stable polity context.</a:t>
            </a:r>
          </a:p>
        </p:txBody>
      </p:sp>
    </p:spTree>
    <p:extLst>
      <p:ext uri="{BB962C8B-B14F-4D97-AF65-F5344CB8AC3E}">
        <p14:creationId xmlns:p14="http://schemas.microsoft.com/office/powerpoint/2010/main" val="29303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Jural integration,</a:t>
            </a:r>
            <a:br>
              <a:rPr lang="en-US" dirty="0"/>
            </a:br>
            <a:r>
              <a:rPr lang="en-US" dirty="0"/>
              <a:t>Stable polity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lnSpcReduction="10000"/>
          </a:bodyPr>
          <a:lstStyle/>
          <a:p>
            <a:pPr marL="0" indent="0">
              <a:buNone/>
            </a:pPr>
            <a:r>
              <a:rPr lang="en-US" dirty="0">
                <a:effectLst/>
              </a:rPr>
              <a:t>"</a:t>
            </a:r>
            <a:r>
              <a:rPr lang="en-US" i="1" dirty="0">
                <a:effectLst/>
              </a:rPr>
              <a:t>the</a:t>
            </a:r>
            <a:r>
              <a:rPr lang="en-US" dirty="0">
                <a:effectLst/>
              </a:rPr>
              <a:t> government"</a:t>
            </a:r>
          </a:p>
          <a:p>
            <a:pPr marL="0" indent="0">
              <a:buNone/>
            </a:pPr>
            <a:r>
              <a:rPr lang="en-US" dirty="0">
                <a:effectLst/>
              </a:rPr>
              <a:t>Integration of municipal, county, provincial, national authorities. </a:t>
            </a:r>
          </a:p>
          <a:p>
            <a:pPr marL="0" indent="0">
              <a:buNone/>
            </a:pPr>
            <a:r>
              <a:rPr lang="en-US" dirty="0">
                <a:solidFill>
                  <a:srgbClr val="FFFF00"/>
                </a:solidFill>
                <a:effectLst/>
              </a:rPr>
              <a:t>Stable polity</a:t>
            </a:r>
          </a:p>
          <a:p>
            <a:pPr marL="0" indent="0">
              <a:buNone/>
            </a:pPr>
            <a:r>
              <a:rPr lang="en-US" dirty="0">
                <a:effectLst/>
              </a:rPr>
              <a:t>The modern nation-state: A stable polity of </a:t>
            </a:r>
            <a:r>
              <a:rPr lang="en-US" dirty="0">
                <a:solidFill>
                  <a:srgbClr val="FFFF00"/>
                </a:solidFill>
                <a:effectLst/>
              </a:rPr>
              <a:t>jural dualism</a:t>
            </a:r>
            <a:endParaRPr lang="en-US" dirty="0">
              <a:effectLst/>
            </a:endParaRPr>
          </a:p>
          <a:p>
            <a:pPr marL="0" indent="0">
              <a:buNone/>
            </a:pPr>
            <a:r>
              <a:rPr lang="en-US" dirty="0">
                <a:effectLst/>
              </a:rPr>
              <a:t>Two kinds of jural relationships:</a:t>
            </a:r>
          </a:p>
          <a:p>
            <a:pPr marL="342900" lvl="1" indent="0">
              <a:buNone/>
            </a:pPr>
            <a:r>
              <a:rPr lang="en-US" dirty="0">
                <a:solidFill>
                  <a:srgbClr val="FFFF00"/>
                </a:solidFill>
                <a:effectLst/>
              </a:rPr>
              <a:t>Equal-Equal (E-E) </a:t>
            </a:r>
          </a:p>
          <a:p>
            <a:pPr marL="342900" lvl="1" indent="0">
              <a:buNone/>
            </a:pPr>
            <a:r>
              <a:rPr lang="en-US" dirty="0">
                <a:solidFill>
                  <a:srgbClr val="FFFF00"/>
                </a:solidFill>
                <a:effectLst/>
              </a:rPr>
              <a:t>Superior-inferior (S-</a:t>
            </a:r>
            <a:r>
              <a:rPr lang="en-US" dirty="0" err="1">
                <a:solidFill>
                  <a:srgbClr val="FFFF00"/>
                </a:solidFill>
                <a:effectLst/>
              </a:rPr>
              <a:t>i</a:t>
            </a:r>
            <a:r>
              <a:rPr lang="en-US" dirty="0">
                <a:solidFill>
                  <a:srgbClr val="FFFF00"/>
                </a:solidFill>
                <a:effectLst/>
              </a:rPr>
              <a:t>)</a:t>
            </a:r>
            <a:endParaRPr lang="en-US" dirty="0">
              <a:solidFill>
                <a:srgbClr val="FFFF00"/>
              </a:solidFill>
            </a:endParaRP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41</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3808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lstStyle/>
          <a:p>
            <a:pPr marL="0" indent="0">
              <a:buNone/>
            </a:pPr>
            <a:r>
              <a:rPr lang="en-US" sz="4000" i="1" dirty="0">
                <a:solidFill>
                  <a:srgbClr val="FFFF00"/>
                </a:solidFill>
                <a:effectLst/>
              </a:rPr>
              <a:t>The jural logic of one’s own</a:t>
            </a:r>
            <a:r>
              <a:rPr lang="en-US" sz="4000" dirty="0">
                <a:solidFill>
                  <a:srgbClr val="FFFF00"/>
                </a:solidFill>
                <a:effectLst/>
              </a:rPr>
              <a:t>:</a:t>
            </a:r>
          </a:p>
          <a:p>
            <a:pPr marL="0" indent="0">
              <a:buNone/>
            </a:pPr>
            <a:r>
              <a:rPr lang="en-US" sz="3200" dirty="0">
                <a:effectLst/>
              </a:rPr>
              <a:t>For such societies: </a:t>
            </a:r>
          </a:p>
          <a:p>
            <a:pPr marL="0" indent="0">
              <a:buNone/>
            </a:pPr>
            <a:r>
              <a:rPr lang="en-US" sz="4000" dirty="0">
                <a:effectLst/>
              </a:rPr>
              <a:t>A type of action in S-</a:t>
            </a:r>
            <a:r>
              <a:rPr lang="en-US" sz="4000" dirty="0" err="1">
                <a:effectLst/>
              </a:rPr>
              <a:t>i</a:t>
            </a:r>
            <a:r>
              <a:rPr lang="en-US" sz="4000" dirty="0">
                <a:effectLst/>
              </a:rPr>
              <a:t> is an initiation of coercion </a:t>
            </a:r>
            <a:r>
              <a:rPr lang="en-US" sz="4000" dirty="0">
                <a:solidFill>
                  <a:srgbClr val="FFFF00"/>
                </a:solidFill>
                <a:effectLst/>
              </a:rPr>
              <a:t>if and only if</a:t>
            </a:r>
            <a:r>
              <a:rPr lang="en-US" sz="4000" dirty="0">
                <a:effectLst/>
              </a:rPr>
              <a:t> such action in E-E is.</a:t>
            </a:r>
            <a:endParaRPr lang="en-US" sz="40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42</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834082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a:xfrm>
            <a:off x="124178" y="2070846"/>
            <a:ext cx="8895643" cy="4182035"/>
          </a:xfrm>
        </p:spPr>
        <p:txBody>
          <a:bodyPr numCol="1">
            <a:normAutofit fontScale="85000" lnSpcReduction="20000"/>
          </a:bodyPr>
          <a:lstStyle/>
          <a:p>
            <a:pPr marL="0" indent="0">
              <a:buNone/>
            </a:pPr>
            <a:r>
              <a:rPr lang="en-US" sz="3600" u="sng" dirty="0"/>
              <a:t>S-</a:t>
            </a:r>
            <a:r>
              <a:rPr lang="en-US" sz="3600" u="sng" dirty="0" err="1"/>
              <a:t>i</a:t>
            </a:r>
            <a:r>
              <a:rPr lang="en-US" sz="3600" dirty="0"/>
              <a:t>						</a:t>
            </a:r>
            <a:r>
              <a:rPr lang="en-US" sz="3600" u="sng" dirty="0"/>
              <a:t>E-E</a:t>
            </a:r>
          </a:p>
          <a:p>
            <a:pPr marL="0" indent="0">
              <a:buNone/>
            </a:pPr>
            <a:r>
              <a:rPr lang="en-US" sz="3600" dirty="0"/>
              <a:t>taxation					extortion</a:t>
            </a:r>
          </a:p>
          <a:p>
            <a:pPr marL="0" indent="0">
              <a:buNone/>
            </a:pPr>
            <a:r>
              <a:rPr lang="en-US" sz="3600" dirty="0"/>
              <a:t>arrest					abduction</a:t>
            </a:r>
          </a:p>
          <a:p>
            <a:pPr marL="0" indent="0">
              <a:buNone/>
            </a:pPr>
            <a:r>
              <a:rPr lang="en-US" sz="3600" dirty="0"/>
              <a:t>regulation, intervention		assault</a:t>
            </a:r>
          </a:p>
          <a:p>
            <a:pPr marL="0" indent="0">
              <a:buNone/>
            </a:pPr>
            <a:r>
              <a:rPr lang="en-US" sz="3600" dirty="0"/>
              <a:t>asset seizure				theft</a:t>
            </a:r>
          </a:p>
          <a:p>
            <a:pPr marL="0" indent="0">
              <a:buNone/>
            </a:pPr>
            <a:r>
              <a:rPr lang="en-US" sz="3600" dirty="0"/>
              <a:t>conscription				slavery</a:t>
            </a:r>
          </a:p>
          <a:p>
            <a:pPr marL="0" indent="0">
              <a:buNone/>
            </a:pPr>
            <a:r>
              <a:rPr lang="en-US" dirty="0"/>
              <a:t>		</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43</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3247052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r>
              <a:rPr lang="en-US" dirty="0">
                <a:effectLst/>
              </a:rPr>
              <a:t>"municipal laws" may "fix what the principles of human nature have left </a:t>
            </a:r>
            <a:r>
              <a:rPr lang="en-US" dirty="0" err="1">
                <a:effectLst/>
              </a:rPr>
              <a:t>undetermin’d</a:t>
            </a:r>
            <a:r>
              <a:rPr lang="en-US" dirty="0">
                <a:effectLst/>
              </a:rPr>
              <a:t>" </a:t>
            </a:r>
            <a:r>
              <a:rPr lang="en-US" sz="1100" dirty="0">
                <a:effectLst/>
              </a:rPr>
              <a:t>(T 3.2.3.10 n75.13)</a:t>
            </a:r>
            <a:endParaRPr lang="en-US" dirty="0">
              <a:effectLst/>
            </a:endParaRPr>
          </a:p>
          <a:p>
            <a:r>
              <a:rPr lang="en-US" dirty="0">
                <a:effectLst/>
              </a:rPr>
              <a:t>Historicity pins down "stuff," "one's," and "messing with," yielding operative CJ and liberty.</a:t>
            </a:r>
          </a:p>
          <a:p>
            <a:r>
              <a:rPr lang="en-US" dirty="0">
                <a:effectLst/>
              </a:rPr>
              <a:t>CJ and liberty need historicity to pin down the specifics of the social grammar, but as general formulations they achieve a uniformity pervading all such societies.</a:t>
            </a: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44</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886301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a:xfrm>
            <a:off x="643467" y="2070846"/>
            <a:ext cx="7790215" cy="4182035"/>
          </a:xfrm>
        </p:spPr>
        <p:txBody>
          <a:bodyPr numCol="1">
            <a:normAutofit/>
          </a:bodyPr>
          <a:lstStyle/>
          <a:p>
            <a:pPr marL="0" indent="0">
              <a:buNone/>
            </a:pPr>
            <a:r>
              <a:rPr lang="en-US" sz="3600" dirty="0"/>
              <a:t>Jural integration makes the liberty maxim meaningful </a:t>
            </a:r>
          </a:p>
          <a:p>
            <a:pPr marL="0" indent="0">
              <a:buNone/>
            </a:pPr>
            <a:endParaRPr lang="en-US" sz="3600" dirty="0"/>
          </a:p>
          <a:p>
            <a:pPr lvl="3" indent="-342900">
              <a:buFont typeface="Symbol" pitchFamily="2" charset="2"/>
              <a:buChar char="Þ"/>
            </a:pPr>
            <a:r>
              <a:rPr lang="en-US" sz="3200" dirty="0"/>
              <a:t>“the liberal plan”</a:t>
            </a:r>
          </a:p>
          <a:p>
            <a:pPr lvl="1" indent="-342900">
              <a:buFont typeface="Symbol" pitchFamily="2" charset="2"/>
              <a:buChar char="Þ"/>
            </a:pPr>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45</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3915007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fontScale="92500" lnSpcReduction="10000"/>
          </a:bodyPr>
          <a:lstStyle/>
          <a:p>
            <a:pPr marL="0" indent="0">
              <a:buNone/>
            </a:pPr>
            <a:r>
              <a:rPr lang="en-US" dirty="0"/>
              <a:t>suppose no integration:</a:t>
            </a:r>
          </a:p>
          <a:p>
            <a:pPr lvl="1" indent="-342900"/>
            <a:r>
              <a:rPr lang="en-US" dirty="0">
                <a:solidFill>
                  <a:srgbClr val="FFFF00"/>
                </a:solidFill>
                <a:effectLst/>
              </a:rPr>
              <a:t>families</a:t>
            </a:r>
          </a:p>
          <a:p>
            <a:pPr lvl="1" indent="-342900"/>
            <a:r>
              <a:rPr lang="en-US" dirty="0">
                <a:solidFill>
                  <a:srgbClr val="FFFF00"/>
                </a:solidFill>
                <a:effectLst/>
              </a:rPr>
              <a:t>clans (Highlands)</a:t>
            </a:r>
          </a:p>
          <a:p>
            <a:pPr lvl="1" indent="-342900"/>
            <a:r>
              <a:rPr lang="en-US" dirty="0">
                <a:solidFill>
                  <a:srgbClr val="FFFF00"/>
                </a:solidFill>
                <a:effectLst/>
              </a:rPr>
              <a:t>master-slave relationships</a:t>
            </a:r>
          </a:p>
          <a:p>
            <a:pPr lvl="1" indent="-342900"/>
            <a:r>
              <a:rPr lang="en-US" dirty="0">
                <a:effectLst/>
              </a:rPr>
              <a:t>tribes</a:t>
            </a:r>
          </a:p>
          <a:p>
            <a:pPr lvl="1" indent="-342900"/>
            <a:r>
              <a:rPr lang="en-US" dirty="0">
                <a:solidFill>
                  <a:srgbClr val="FFFF00"/>
                </a:solidFill>
                <a:effectLst/>
              </a:rPr>
              <a:t>barons and lords</a:t>
            </a:r>
          </a:p>
          <a:p>
            <a:pPr lvl="1" indent="-342900"/>
            <a:r>
              <a:rPr lang="en-US" dirty="0">
                <a:solidFill>
                  <a:srgbClr val="FFFF00"/>
                </a:solidFill>
                <a:effectLst/>
              </a:rPr>
              <a:t>ecclesiastical institutions</a:t>
            </a:r>
          </a:p>
          <a:p>
            <a:pPr lvl="1" indent="-342900"/>
            <a:r>
              <a:rPr lang="en-US" dirty="0">
                <a:effectLst/>
              </a:rPr>
              <a:t>multiple unstable kings, chieftains, rulers (</a:t>
            </a:r>
            <a:r>
              <a:rPr lang="en-US" dirty="0" err="1">
                <a:solidFill>
                  <a:srgbClr val="FFFF00"/>
                </a:solidFill>
                <a:effectLst/>
              </a:rPr>
              <a:t>Jacobites</a:t>
            </a:r>
            <a:r>
              <a:rPr lang="en-US" dirty="0">
                <a:solidFill>
                  <a:srgbClr val="FFFF00"/>
                </a:solidFill>
                <a:effectLst/>
              </a:rPr>
              <a:t> 1715, 1745</a:t>
            </a:r>
            <a:r>
              <a:rPr lang="en-US" dirty="0">
                <a:effectLst/>
              </a:rPr>
              <a:t>)</a:t>
            </a:r>
          </a:p>
          <a:p>
            <a:pPr lvl="1" indent="-342900"/>
            <a:r>
              <a:rPr lang="en-US" dirty="0">
                <a:effectLst/>
              </a:rPr>
              <a:t>guilds and corporations</a:t>
            </a:r>
          </a:p>
          <a:p>
            <a:pPr lvl="1" indent="-342900"/>
            <a:r>
              <a:rPr lang="en-US" dirty="0">
                <a:solidFill>
                  <a:srgbClr val="FFFF00"/>
                </a:solidFill>
                <a:effectLst/>
              </a:rPr>
              <a:t>secessionism</a:t>
            </a:r>
            <a:r>
              <a:rPr lang="en-US" dirty="0">
                <a:effectLst/>
              </a:rPr>
              <a:t> </a:t>
            </a:r>
          </a:p>
          <a:p>
            <a:pPr lvl="1" indent="-342900"/>
            <a:r>
              <a:rPr lang="en-US" dirty="0">
                <a:solidFill>
                  <a:srgbClr val="FFFF00"/>
                </a:solidFill>
                <a:effectLst/>
              </a:rPr>
              <a:t>foreign allegiances</a:t>
            </a:r>
          </a:p>
          <a:p>
            <a:pPr marL="342900" lvl="1"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46</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841252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Hume’s </a:t>
            </a:r>
            <a:r>
              <a:rPr lang="en-US" i="1" dirty="0"/>
              <a:t>History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fontScale="85000" lnSpcReduction="10000"/>
          </a:bodyPr>
          <a:lstStyle/>
          <a:p>
            <a:pPr marL="0" indent="0">
              <a:buNone/>
            </a:pPr>
            <a:r>
              <a:rPr lang="en-US" dirty="0"/>
              <a:t>Favorable to jural integration and stable polity:</a:t>
            </a:r>
          </a:p>
          <a:p>
            <a:pPr marL="0" indent="0">
              <a:buNone/>
            </a:pPr>
            <a:r>
              <a:rPr lang="en-US" dirty="0"/>
              <a:t>“</a:t>
            </a:r>
            <a:r>
              <a:rPr lang="en-US" dirty="0">
                <a:effectLst/>
              </a:rPr>
              <a:t>In the ancient feudal constitution, of which the English partook with other European nations, there was </a:t>
            </a:r>
            <a:r>
              <a:rPr lang="en-US" dirty="0">
                <a:solidFill>
                  <a:srgbClr val="FFFF00"/>
                </a:solidFill>
                <a:effectLst/>
              </a:rPr>
              <a:t>a mixture</a:t>
            </a:r>
            <a:r>
              <a:rPr lang="en-US" dirty="0">
                <a:effectLst/>
              </a:rPr>
              <a:t>, </a:t>
            </a:r>
            <a:r>
              <a:rPr lang="en-US" dirty="0">
                <a:solidFill>
                  <a:srgbClr val="FFFF00"/>
                </a:solidFill>
                <a:effectLst/>
              </a:rPr>
              <a:t>not of authority and </a:t>
            </a:r>
            <a:r>
              <a:rPr lang="en-US" b="1" dirty="0">
                <a:solidFill>
                  <a:srgbClr val="FFFF00"/>
                </a:solidFill>
                <a:effectLst/>
              </a:rPr>
              <a:t>liberty</a:t>
            </a:r>
            <a:r>
              <a:rPr lang="en-US" dirty="0">
                <a:solidFill>
                  <a:srgbClr val="FFFF00"/>
                </a:solidFill>
                <a:effectLst/>
              </a:rPr>
              <a:t>, which we have since enjoyed in </a:t>
            </a:r>
            <a:r>
              <a:rPr lang="en-US" b="1" dirty="0">
                <a:solidFill>
                  <a:srgbClr val="EC6FFF"/>
                </a:solidFill>
                <a:effectLst/>
              </a:rPr>
              <a:t>this island</a:t>
            </a:r>
            <a:r>
              <a:rPr lang="en-US" dirty="0">
                <a:solidFill>
                  <a:srgbClr val="FFFF00"/>
                </a:solidFill>
                <a:effectLst/>
              </a:rPr>
              <a:t>, and which now subsist uniformly together; but of authority and anarchy</a:t>
            </a:r>
            <a:r>
              <a:rPr lang="en-US" dirty="0">
                <a:effectLst/>
              </a:rPr>
              <a:t>, which perpetually shocked with each other, and which took place alternately, according as circumstances were more or less </a:t>
            </a:r>
            <a:r>
              <a:rPr lang="en-US" dirty="0" err="1">
                <a:effectLst/>
              </a:rPr>
              <a:t>favourable</a:t>
            </a:r>
            <a:r>
              <a:rPr lang="en-US" dirty="0">
                <a:effectLst/>
              </a:rPr>
              <a:t> to either of them... During an unpopular and weak reign, the current commonly ran so strong against the monarch, that none durst </a:t>
            </a:r>
            <a:r>
              <a:rPr lang="en-US" dirty="0" err="1">
                <a:effectLst/>
              </a:rPr>
              <a:t>inlist</a:t>
            </a:r>
            <a:r>
              <a:rPr lang="en-US" dirty="0">
                <a:effectLst/>
              </a:rPr>
              <a:t> themselves in the court-party; or if the prince was able to engage any considerable </a:t>
            </a:r>
            <a:r>
              <a:rPr lang="en-US" dirty="0">
                <a:solidFill>
                  <a:srgbClr val="FFFF00"/>
                </a:solidFill>
                <a:effectLst/>
              </a:rPr>
              <a:t>barons</a:t>
            </a:r>
            <a:r>
              <a:rPr lang="en-US" dirty="0">
                <a:effectLst/>
              </a:rPr>
              <a:t> on his side, </a:t>
            </a:r>
            <a:r>
              <a:rPr lang="en-US" dirty="0">
                <a:solidFill>
                  <a:srgbClr val="FFFF00"/>
                </a:solidFill>
                <a:effectLst/>
              </a:rPr>
              <a:t>the question was decided with arms in the field, not by debates or arguments in a senate or assembly</a:t>
            </a:r>
            <a:r>
              <a:rPr lang="en-US" dirty="0">
                <a:effectLst/>
              </a:rPr>
              <a:t>.” </a:t>
            </a:r>
            <a:r>
              <a:rPr lang="en-US" sz="1200" dirty="0">
                <a:effectLst/>
              </a:rPr>
              <a:t>(H V: 556, Note [J]; see also </a:t>
            </a:r>
            <a:r>
              <a:rPr lang="en-US" sz="1200" u="sng" dirty="0">
                <a:effectLst/>
              </a:rPr>
              <a:t>533</a:t>
            </a:r>
            <a:r>
              <a:rPr lang="en-US" sz="1200" dirty="0">
                <a:effectLst/>
              </a:rPr>
              <a:t>)</a:t>
            </a:r>
            <a:r>
              <a:rPr lang="en-US" dirty="0">
                <a:effectLst/>
              </a:rPr>
              <a:t> </a:t>
            </a: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47</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480485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Hume’s </a:t>
            </a:r>
            <a:r>
              <a:rPr lang="en-US" i="1" dirty="0"/>
              <a:t>History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pPr marL="0" indent="0">
              <a:buNone/>
            </a:pPr>
            <a:r>
              <a:rPr lang="en-US" dirty="0"/>
              <a:t>“[The pre-Tudor period] required the authority almost absolute of the sovereigns, which took place in the subsequent period, </a:t>
            </a:r>
            <a:r>
              <a:rPr lang="en-US" dirty="0">
                <a:solidFill>
                  <a:srgbClr val="FFFF00"/>
                </a:solidFill>
              </a:rPr>
              <a:t>to pull down those disorderly and licentious tyrants, who were equally averse from peace and from freedom, and to establish that regular execution of the laws, which, in a following age, enabled the people to erect a regular and equitable plan of liberty.</a:t>
            </a:r>
            <a:r>
              <a:rPr lang="en-US" dirty="0"/>
              <a:t>” </a:t>
            </a:r>
            <a:r>
              <a:rPr lang="en-US" sz="1000" dirty="0"/>
              <a:t>(H II: 525)</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48</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3904214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Andrew </a:t>
            </a:r>
            <a:r>
              <a:rPr lang="en-US" dirty="0" err="1"/>
              <a:t>Sabl</a:t>
            </a:r>
            <a:endParaRPr lang="en-US" dirty="0"/>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lstStyle/>
          <a:p>
            <a:pPr marL="0" indent="0">
              <a:buNone/>
            </a:pPr>
            <a:r>
              <a:rPr lang="en-US" dirty="0"/>
              <a:t>“</a:t>
            </a:r>
            <a:r>
              <a:rPr lang="en-US" dirty="0">
                <a:effectLst/>
              </a:rPr>
              <a:t>In the feudal era, they [</a:t>
            </a:r>
            <a:r>
              <a:rPr lang="en-US" dirty="0">
                <a:solidFill>
                  <a:srgbClr val="FFFF00"/>
                </a:solidFill>
                <a:effectLst/>
              </a:rPr>
              <a:t>England's barons] did not support the rule of law because in its absence they themselves were law. Civilization was a matter of bringing the barons, through a mix of force and bribery, to believe that great wealth and status among fellow subjects, under equal laws, was more desirable than a lawless and miserable domination</a:t>
            </a:r>
            <a:r>
              <a:rPr lang="en-US" dirty="0">
                <a:effectLst/>
              </a:rPr>
              <a:t> over slaves. This was eventually a change in identity: </a:t>
            </a:r>
            <a:r>
              <a:rPr lang="en-US" dirty="0">
                <a:solidFill>
                  <a:srgbClr val="FFFF00"/>
                </a:solidFill>
                <a:effectLst/>
              </a:rPr>
              <a:t>barons became gentlemen</a:t>
            </a:r>
            <a:r>
              <a:rPr lang="en-US" dirty="0">
                <a:effectLst/>
              </a:rPr>
              <a:t>.” </a:t>
            </a:r>
            <a:r>
              <a:rPr lang="en-US" sz="1000" dirty="0">
                <a:effectLst/>
              </a:rPr>
              <a:t>(2012, 65)</a:t>
            </a:r>
          </a:p>
          <a:p>
            <a:pPr marL="0" indent="0">
              <a:buNone/>
            </a:pPr>
            <a:r>
              <a:rPr lang="en-US" dirty="0"/>
              <a:t>	</a:t>
            </a:r>
            <a:r>
              <a:rPr lang="en-US" dirty="0">
                <a:solidFill>
                  <a:srgbClr val="EC6FFF"/>
                </a:solidFill>
              </a:rPr>
              <a:t>~  “honest gentlemen”</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49</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pic>
        <p:nvPicPr>
          <p:cNvPr id="6" name="Picture 5">
            <a:extLst>
              <a:ext uri="{FF2B5EF4-FFF2-40B4-BE49-F238E27FC236}">
                <a16:creationId xmlns:a16="http://schemas.microsoft.com/office/drawing/2014/main" id="{9DE9B7F5-A244-F14D-8155-27EC5CE7F5BE}"/>
              </a:ext>
            </a:extLst>
          </p:cNvPr>
          <p:cNvPicPr>
            <a:picLocks noChangeAspect="1"/>
          </p:cNvPicPr>
          <p:nvPr/>
        </p:nvPicPr>
        <p:blipFill>
          <a:blip r:embed="rId3"/>
          <a:stretch>
            <a:fillRect/>
          </a:stretch>
        </p:blipFill>
        <p:spPr>
          <a:xfrm>
            <a:off x="765175" y="45151"/>
            <a:ext cx="1311982" cy="1953609"/>
          </a:xfrm>
          <a:prstGeom prst="rect">
            <a:avLst/>
          </a:prstGeom>
          <a:effectLst>
            <a:softEdge rad="88900"/>
          </a:effectLst>
        </p:spPr>
      </p:pic>
    </p:spTree>
    <p:extLst>
      <p:ext uri="{BB962C8B-B14F-4D97-AF65-F5344CB8AC3E}">
        <p14:creationId xmlns:p14="http://schemas.microsoft.com/office/powerpoint/2010/main" val="334379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8836-A64C-8442-9414-3CF3076492D8}"/>
              </a:ext>
            </a:extLst>
          </p:cNvPr>
          <p:cNvSpPr>
            <a:spLocks noGrp="1"/>
          </p:cNvSpPr>
          <p:nvPr>
            <p:ph type="title"/>
          </p:nvPr>
        </p:nvSpPr>
        <p:spPr/>
        <p:txBody>
          <a:bodyPr/>
          <a:lstStyle/>
          <a:p>
            <a:r>
              <a:rPr lang="en-US" dirty="0"/>
              <a:t>James Madison</a:t>
            </a:r>
          </a:p>
        </p:txBody>
      </p:sp>
      <p:sp>
        <p:nvSpPr>
          <p:cNvPr id="3" name="Content Placeholder 2">
            <a:extLst>
              <a:ext uri="{FF2B5EF4-FFF2-40B4-BE49-F238E27FC236}">
                <a16:creationId xmlns:a16="http://schemas.microsoft.com/office/drawing/2014/main" id="{221D06F4-7F12-754E-A4AF-4D9205547786}"/>
              </a:ext>
            </a:extLst>
          </p:cNvPr>
          <p:cNvSpPr>
            <a:spLocks noGrp="1"/>
          </p:cNvSpPr>
          <p:nvPr>
            <p:ph idx="1"/>
          </p:nvPr>
        </p:nvSpPr>
        <p:spPr/>
        <p:txBody>
          <a:bodyPr>
            <a:normAutofit fontScale="70000" lnSpcReduction="20000"/>
          </a:bodyPr>
          <a:lstStyle/>
          <a:p>
            <a:pPr marL="0" indent="0">
              <a:buNone/>
            </a:pPr>
            <a:r>
              <a:rPr lang="en-US" sz="4000" dirty="0">
                <a:effectLst/>
              </a:rPr>
              <a:t>“Among the difficulties encountered by the [Constitutional] Convention, a very important one must have lain, in combining </a:t>
            </a:r>
          </a:p>
          <a:p>
            <a:pPr marL="0" indent="0">
              <a:buNone/>
            </a:pPr>
            <a:r>
              <a:rPr lang="en-US" sz="4000" dirty="0">
                <a:solidFill>
                  <a:srgbClr val="EC6FFF"/>
                </a:solidFill>
                <a:effectLst/>
              </a:rPr>
              <a:t>the requisite stability and energy in Government</a:t>
            </a:r>
            <a:r>
              <a:rPr lang="en-US" sz="4000" dirty="0">
                <a:effectLst/>
              </a:rPr>
              <a:t>, </a:t>
            </a:r>
          </a:p>
          <a:p>
            <a:pPr marL="0" indent="0">
              <a:buNone/>
            </a:pPr>
            <a:r>
              <a:rPr lang="en-US" sz="4000" dirty="0">
                <a:solidFill>
                  <a:srgbClr val="FFFF00"/>
                </a:solidFill>
                <a:effectLst/>
              </a:rPr>
              <a:t>with the inviolable attention due to liberty</a:t>
            </a:r>
            <a:r>
              <a:rPr lang="en-US" sz="4000" dirty="0">
                <a:effectLst/>
              </a:rPr>
              <a:t>, </a:t>
            </a:r>
          </a:p>
          <a:p>
            <a:pPr marL="0" indent="0">
              <a:buNone/>
            </a:pPr>
            <a:r>
              <a:rPr lang="en-US" sz="4000" dirty="0">
                <a:solidFill>
                  <a:srgbClr val="EC6FFF"/>
                </a:solidFill>
                <a:effectLst/>
              </a:rPr>
              <a:t>and to the Republican form</a:t>
            </a:r>
            <a:r>
              <a:rPr lang="en-US" sz="4000" dirty="0">
                <a:effectLst/>
              </a:rPr>
              <a:t>.” </a:t>
            </a:r>
          </a:p>
          <a:p>
            <a:pPr marL="2744788" lvl="8" indent="0">
              <a:buNone/>
            </a:pPr>
            <a:r>
              <a:rPr lang="en-US" sz="2600" i="1" dirty="0">
                <a:effectLst/>
              </a:rPr>
              <a:t>Federalist Paper #37</a:t>
            </a:r>
            <a:r>
              <a:rPr lang="en-US" sz="2600" dirty="0">
                <a:effectLst/>
              </a:rPr>
              <a:t> </a:t>
            </a:r>
            <a:r>
              <a:rPr lang="en-US" sz="600" dirty="0">
                <a:effectLst/>
              </a:rPr>
              <a:t>(p. 252)</a:t>
            </a:r>
            <a:endParaRPr lang="en-US" sz="600" dirty="0"/>
          </a:p>
        </p:txBody>
      </p:sp>
      <p:sp>
        <p:nvSpPr>
          <p:cNvPr id="4" name="Slide Number Placeholder 3">
            <a:extLst>
              <a:ext uri="{FF2B5EF4-FFF2-40B4-BE49-F238E27FC236}">
                <a16:creationId xmlns:a16="http://schemas.microsoft.com/office/drawing/2014/main" id="{E73316BC-ABC0-7F4B-934A-9B30A67DABF5}"/>
              </a:ext>
            </a:extLst>
          </p:cNvPr>
          <p:cNvSpPr>
            <a:spLocks noGrp="1"/>
          </p:cNvSpPr>
          <p:nvPr>
            <p:ph type="sldNum" sz="quarter" idx="12"/>
          </p:nvPr>
        </p:nvSpPr>
        <p:spPr/>
        <p:txBody>
          <a:bodyPr/>
          <a:lstStyle/>
          <a:p>
            <a:fld id="{459A5F39-4CE7-434C-A5CB-50A363451602}" type="slidenum">
              <a:rPr lang="en-US" smtClean="0"/>
              <a:t>5</a:t>
            </a:fld>
            <a:endParaRPr lang="en-US"/>
          </a:p>
        </p:txBody>
      </p:sp>
      <p:pic>
        <p:nvPicPr>
          <p:cNvPr id="5" name="Picture 4">
            <a:extLst>
              <a:ext uri="{FF2B5EF4-FFF2-40B4-BE49-F238E27FC236}">
                <a16:creationId xmlns:a16="http://schemas.microsoft.com/office/drawing/2014/main" id="{1ADF9BCF-47DC-D94E-9C8C-3F1355176FC1}"/>
              </a:ext>
            </a:extLst>
          </p:cNvPr>
          <p:cNvPicPr>
            <a:picLocks noChangeAspect="1"/>
          </p:cNvPicPr>
          <p:nvPr/>
        </p:nvPicPr>
        <p:blipFill>
          <a:blip r:embed="rId2"/>
          <a:stretch>
            <a:fillRect/>
          </a:stretch>
        </p:blipFill>
        <p:spPr>
          <a:xfrm>
            <a:off x="7473951" y="-11251"/>
            <a:ext cx="1399116" cy="2103306"/>
          </a:xfrm>
          <a:prstGeom prst="rect">
            <a:avLst/>
          </a:prstGeom>
          <a:effectLst>
            <a:softEdge rad="76200"/>
          </a:effectLst>
        </p:spPr>
      </p:pic>
    </p:spTree>
    <p:extLst>
      <p:ext uri="{BB962C8B-B14F-4D97-AF65-F5344CB8AC3E}">
        <p14:creationId xmlns:p14="http://schemas.microsoft.com/office/powerpoint/2010/main" val="36410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50</a:t>
            </a:fld>
            <a:endParaRPr lang="en-US"/>
          </a:p>
        </p:txBody>
      </p:sp>
      <p:sp>
        <p:nvSpPr>
          <p:cNvPr id="5" name="TextBox 4"/>
          <p:cNvSpPr txBox="1"/>
          <p:nvPr/>
        </p:nvSpPr>
        <p:spPr>
          <a:xfrm>
            <a:off x="169333" y="2582333"/>
            <a:ext cx="2794000" cy="2492990"/>
          </a:xfrm>
          <a:prstGeom prst="rect">
            <a:avLst/>
          </a:prstGeom>
          <a:noFill/>
          <a:ln>
            <a:solidFill>
              <a:srgbClr val="FFFF00"/>
            </a:solidFill>
          </a:ln>
        </p:spPr>
        <p:txBody>
          <a:bodyPr wrap="square" rtlCol="0">
            <a:spAutoFit/>
          </a:bodyPr>
          <a:lstStyle/>
          <a:p>
            <a:pPr algn="ctr"/>
            <a:r>
              <a:rPr lang="en-US" sz="2800" dirty="0">
                <a:solidFill>
                  <a:schemeClr val="bg1"/>
                </a:solidFill>
                <a:latin typeface="Arial"/>
                <a:cs typeface="Arial"/>
              </a:rPr>
              <a:t>(king)</a:t>
            </a:r>
          </a:p>
          <a:p>
            <a:pPr algn="ctr"/>
            <a:endParaRPr lang="en-US" sz="3200" dirty="0">
              <a:solidFill>
                <a:schemeClr val="bg1"/>
              </a:solidFill>
              <a:latin typeface="Arial"/>
              <a:cs typeface="Arial"/>
            </a:endParaRPr>
          </a:p>
          <a:p>
            <a:pPr algn="ctr"/>
            <a:r>
              <a:rPr lang="en-US" sz="3200" b="1" dirty="0" err="1">
                <a:solidFill>
                  <a:schemeClr val="bg1"/>
                </a:solidFill>
                <a:latin typeface="Arial"/>
                <a:cs typeface="Arial"/>
              </a:rPr>
              <a:t>Allodial</a:t>
            </a:r>
            <a:r>
              <a:rPr lang="en-US" sz="3200" b="1" dirty="0">
                <a:solidFill>
                  <a:schemeClr val="bg1"/>
                </a:solidFill>
                <a:latin typeface="Arial"/>
                <a:cs typeface="Arial"/>
              </a:rPr>
              <a:t> Lord</a:t>
            </a:r>
          </a:p>
          <a:p>
            <a:pPr algn="ctr"/>
            <a:endParaRPr lang="en-US" sz="3200" dirty="0">
              <a:solidFill>
                <a:schemeClr val="bg1"/>
              </a:solidFill>
              <a:latin typeface="Arial"/>
              <a:cs typeface="Arial"/>
            </a:endParaRPr>
          </a:p>
          <a:p>
            <a:pPr algn="ctr"/>
            <a:r>
              <a:rPr lang="en-US" sz="3200" dirty="0">
                <a:solidFill>
                  <a:schemeClr val="bg1"/>
                </a:solidFill>
                <a:latin typeface="Arial"/>
                <a:cs typeface="Arial"/>
              </a:rPr>
              <a:t>serf</a:t>
            </a:r>
          </a:p>
        </p:txBody>
      </p:sp>
      <p:sp>
        <p:nvSpPr>
          <p:cNvPr id="6" name="TextBox 5"/>
          <p:cNvSpPr txBox="1"/>
          <p:nvPr/>
        </p:nvSpPr>
        <p:spPr>
          <a:xfrm>
            <a:off x="3231443" y="2562579"/>
            <a:ext cx="2664179" cy="2554545"/>
          </a:xfrm>
          <a:prstGeom prst="rect">
            <a:avLst/>
          </a:prstGeom>
          <a:noFill/>
          <a:ln>
            <a:solidFill>
              <a:srgbClr val="FFFF00"/>
            </a:solidFill>
          </a:ln>
        </p:spPr>
        <p:txBody>
          <a:bodyPr wrap="square" rtlCol="0">
            <a:spAutoFit/>
          </a:bodyPr>
          <a:lstStyle/>
          <a:p>
            <a:pPr algn="ctr"/>
            <a:r>
              <a:rPr lang="en-US" sz="3200" b="1" dirty="0">
                <a:solidFill>
                  <a:schemeClr val="bg1"/>
                </a:solidFill>
                <a:latin typeface="Arial"/>
                <a:cs typeface="Arial"/>
              </a:rPr>
              <a:t>King</a:t>
            </a:r>
          </a:p>
          <a:p>
            <a:pPr algn="ctr"/>
            <a:endParaRPr lang="en-US" sz="3200" dirty="0">
              <a:solidFill>
                <a:schemeClr val="bg1"/>
              </a:solidFill>
              <a:latin typeface="Arial"/>
              <a:cs typeface="Arial"/>
            </a:endParaRPr>
          </a:p>
          <a:p>
            <a:pPr algn="ctr"/>
            <a:r>
              <a:rPr lang="en-US" sz="3200" dirty="0">
                <a:solidFill>
                  <a:schemeClr val="bg1"/>
                </a:solidFill>
                <a:latin typeface="Arial"/>
                <a:cs typeface="Arial"/>
              </a:rPr>
              <a:t>lords/nobles</a:t>
            </a:r>
          </a:p>
          <a:p>
            <a:pPr algn="ctr"/>
            <a:endParaRPr lang="en-US" sz="3200" dirty="0">
              <a:solidFill>
                <a:schemeClr val="bg1"/>
              </a:solidFill>
              <a:latin typeface="Arial"/>
              <a:cs typeface="Arial"/>
            </a:endParaRPr>
          </a:p>
          <a:p>
            <a:pPr algn="ctr"/>
            <a:r>
              <a:rPr lang="en-US" sz="3200" dirty="0">
                <a:solidFill>
                  <a:schemeClr val="bg1"/>
                </a:solidFill>
                <a:latin typeface="Arial"/>
                <a:cs typeface="Arial"/>
              </a:rPr>
              <a:t>serf</a:t>
            </a:r>
          </a:p>
        </p:txBody>
      </p:sp>
      <p:sp>
        <p:nvSpPr>
          <p:cNvPr id="7" name="TextBox 6"/>
          <p:cNvSpPr txBox="1"/>
          <p:nvPr/>
        </p:nvSpPr>
        <p:spPr>
          <a:xfrm>
            <a:off x="6318957" y="2568222"/>
            <a:ext cx="2483556" cy="2539157"/>
          </a:xfrm>
          <a:prstGeom prst="rect">
            <a:avLst/>
          </a:prstGeom>
          <a:noFill/>
          <a:ln>
            <a:solidFill>
              <a:srgbClr val="FFFF00"/>
            </a:solidFill>
          </a:ln>
        </p:spPr>
        <p:txBody>
          <a:bodyPr wrap="square" rtlCol="0">
            <a:spAutoFit/>
          </a:bodyPr>
          <a:lstStyle/>
          <a:p>
            <a:pPr algn="ctr"/>
            <a:r>
              <a:rPr lang="en-US" sz="3100" dirty="0">
                <a:solidFill>
                  <a:schemeClr val="bg1"/>
                </a:solidFill>
                <a:latin typeface="Arial"/>
                <a:cs typeface="Arial"/>
              </a:rPr>
              <a:t>Governor (S)</a:t>
            </a:r>
          </a:p>
          <a:p>
            <a:pPr algn="ctr"/>
            <a:endParaRPr lang="en-US" sz="3200" dirty="0">
              <a:solidFill>
                <a:schemeClr val="bg1"/>
              </a:solidFill>
              <a:latin typeface="Arial"/>
              <a:cs typeface="Arial"/>
            </a:endParaRPr>
          </a:p>
          <a:p>
            <a:pPr algn="ctr"/>
            <a:endParaRPr lang="en-US" sz="3200" dirty="0">
              <a:solidFill>
                <a:schemeClr val="bg1"/>
              </a:solidFill>
              <a:latin typeface="Arial"/>
              <a:cs typeface="Arial"/>
            </a:endParaRPr>
          </a:p>
          <a:p>
            <a:pPr algn="ctr"/>
            <a:endParaRPr lang="en-US" sz="3200" dirty="0">
              <a:solidFill>
                <a:schemeClr val="bg1"/>
              </a:solidFill>
              <a:latin typeface="Arial"/>
              <a:cs typeface="Arial"/>
            </a:endParaRPr>
          </a:p>
          <a:p>
            <a:pPr algn="ctr"/>
            <a:r>
              <a:rPr lang="en-US" sz="3200" dirty="0">
                <a:solidFill>
                  <a:schemeClr val="bg1"/>
                </a:solidFill>
                <a:latin typeface="Arial"/>
                <a:cs typeface="Arial"/>
              </a:rPr>
              <a:t>citizen (</a:t>
            </a:r>
            <a:r>
              <a:rPr lang="en-US" sz="3200" dirty="0" err="1">
                <a:solidFill>
                  <a:schemeClr val="bg1"/>
                </a:solidFill>
                <a:latin typeface="Arial"/>
                <a:cs typeface="Arial"/>
              </a:rPr>
              <a:t>i</a:t>
            </a:r>
            <a:r>
              <a:rPr lang="en-US" sz="3200" dirty="0">
                <a:solidFill>
                  <a:schemeClr val="bg1"/>
                </a:solidFill>
                <a:latin typeface="Arial"/>
                <a:cs typeface="Arial"/>
              </a:rPr>
              <a:t>)</a:t>
            </a:r>
          </a:p>
        </p:txBody>
      </p:sp>
      <p:sp>
        <p:nvSpPr>
          <p:cNvPr id="8" name="TextBox 7"/>
          <p:cNvSpPr txBox="1"/>
          <p:nvPr/>
        </p:nvSpPr>
        <p:spPr>
          <a:xfrm>
            <a:off x="169333" y="1707444"/>
            <a:ext cx="8633180" cy="584776"/>
          </a:xfrm>
          <a:prstGeom prst="rect">
            <a:avLst/>
          </a:prstGeom>
          <a:noFill/>
        </p:spPr>
        <p:txBody>
          <a:bodyPr wrap="square" rtlCol="0">
            <a:spAutoFit/>
          </a:bodyPr>
          <a:lstStyle/>
          <a:p>
            <a:r>
              <a:rPr lang="en-US" sz="3200" dirty="0">
                <a:solidFill>
                  <a:srgbClr val="FFFFFF"/>
                </a:solidFill>
                <a:latin typeface="Arial"/>
                <a:cs typeface="Arial"/>
              </a:rPr>
              <a:t>       800 AD</a:t>
            </a:r>
            <a:r>
              <a:rPr lang="en-US" sz="3200" dirty="0">
                <a:latin typeface="Arial"/>
                <a:cs typeface="Arial"/>
              </a:rPr>
              <a:t>	     </a:t>
            </a:r>
            <a:r>
              <a:rPr lang="en-US" sz="3200" dirty="0">
                <a:solidFill>
                  <a:srgbClr val="FFFFFF"/>
                </a:solidFill>
                <a:latin typeface="Arial"/>
                <a:cs typeface="Arial"/>
              </a:rPr>
              <a:t>Feudalism		 Modern </a:t>
            </a:r>
          </a:p>
        </p:txBody>
      </p:sp>
      <p:sp>
        <p:nvSpPr>
          <p:cNvPr id="3" name="TextBox 2"/>
          <p:cNvSpPr txBox="1"/>
          <p:nvPr/>
        </p:nvSpPr>
        <p:spPr>
          <a:xfrm>
            <a:off x="6451600" y="5092700"/>
            <a:ext cx="1895496" cy="1631216"/>
          </a:xfrm>
          <a:prstGeom prst="rect">
            <a:avLst/>
          </a:prstGeom>
          <a:noFill/>
        </p:spPr>
        <p:txBody>
          <a:bodyPr wrap="none" rtlCol="0">
            <a:spAutoFit/>
          </a:bodyPr>
          <a:lstStyle/>
          <a:p>
            <a:r>
              <a:rPr lang="en-US" sz="2000" dirty="0">
                <a:solidFill>
                  <a:schemeClr val="bg1"/>
                </a:solidFill>
                <a:latin typeface="Arial"/>
                <a:cs typeface="Arial"/>
              </a:rPr>
              <a:t>Jurisprudence</a:t>
            </a:r>
          </a:p>
          <a:p>
            <a:r>
              <a:rPr lang="en-US" sz="2000" dirty="0">
                <a:solidFill>
                  <a:schemeClr val="bg1"/>
                </a:solidFill>
                <a:latin typeface="Arial"/>
                <a:cs typeface="Arial"/>
              </a:rPr>
              <a:t>highlights the </a:t>
            </a:r>
          </a:p>
          <a:p>
            <a:r>
              <a:rPr lang="en-US" sz="2000" dirty="0">
                <a:solidFill>
                  <a:schemeClr val="bg1"/>
                </a:solidFill>
                <a:latin typeface="Arial"/>
                <a:cs typeface="Arial"/>
              </a:rPr>
              <a:t>awfully special</a:t>
            </a:r>
          </a:p>
          <a:p>
            <a:r>
              <a:rPr lang="en-US" sz="2000" dirty="0">
                <a:solidFill>
                  <a:schemeClr val="bg1"/>
                </a:solidFill>
                <a:latin typeface="Arial"/>
                <a:cs typeface="Arial"/>
              </a:rPr>
              <a:t>nature of</a:t>
            </a:r>
          </a:p>
          <a:p>
            <a:r>
              <a:rPr lang="en-US" sz="2000" dirty="0">
                <a:solidFill>
                  <a:schemeClr val="bg1"/>
                </a:solidFill>
                <a:latin typeface="Arial"/>
                <a:cs typeface="Arial"/>
              </a:rPr>
              <a:t>government.</a:t>
            </a:r>
          </a:p>
        </p:txBody>
      </p:sp>
    </p:spTree>
    <p:extLst>
      <p:ext uri="{BB962C8B-B14F-4D97-AF65-F5344CB8AC3E}">
        <p14:creationId xmlns:p14="http://schemas.microsoft.com/office/powerpoint/2010/main" val="25035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Hume’s </a:t>
            </a:r>
            <a:r>
              <a:rPr lang="en-US" i="1" dirty="0"/>
              <a:t>History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pPr marL="0" indent="0">
              <a:buNone/>
            </a:pPr>
            <a:r>
              <a:rPr lang="en-US" dirty="0"/>
              <a:t>“Above all, a civilized nation, like </a:t>
            </a:r>
            <a:r>
              <a:rPr lang="en-US" dirty="0">
                <a:solidFill>
                  <a:srgbClr val="FFFF00"/>
                </a:solidFill>
              </a:rPr>
              <a:t>the English, who have happily established the most perfect and most accurate system of liberty that was ever found compatible with government, ought to be cautious in appealing to the practice of their ancestors, or regarding the maxims of uncultivated ages as certain rules for their present conduct</a:t>
            </a:r>
            <a:r>
              <a:rPr lang="en-US" dirty="0"/>
              <a:t>.” </a:t>
            </a:r>
            <a:r>
              <a:rPr lang="en-US" sz="1000" dirty="0"/>
              <a:t>(H II: 525)</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51</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700623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Conceptual fog,</a:t>
            </a:r>
            <a:br>
              <a:rPr lang="en-US" dirty="0"/>
            </a:br>
            <a:r>
              <a:rPr lang="en-US" dirty="0"/>
              <a:t>the fog of war</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r>
              <a:rPr lang="en-US" dirty="0">
                <a:effectLst/>
              </a:rPr>
              <a:t>In the fog of jural pluralism, less clarity in translating E-E principles to form a concept of "liberty". It may not even make sense to speak of a system of E-E relationships. </a:t>
            </a:r>
          </a:p>
          <a:p>
            <a:r>
              <a:rPr lang="en-US" dirty="0">
                <a:effectLst/>
              </a:rPr>
              <a:t>Such powers battle one another, leaving liberty on the back-burner. </a:t>
            </a: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52</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12461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Autofit/>
          </a:bodyPr>
          <a:lstStyle/>
          <a:p>
            <a:pPr marL="0" indent="0">
              <a:buNone/>
            </a:pPr>
            <a:r>
              <a:rPr lang="en-US" sz="3200" dirty="0">
                <a:effectLst/>
              </a:rPr>
              <a:t>Hume, Smith, Franklin, Burke, Madison: convention-savvy civilizational leaders. </a:t>
            </a:r>
          </a:p>
          <a:p>
            <a:pPr marL="0" indent="0">
              <a:buNone/>
            </a:pPr>
            <a:r>
              <a:rPr lang="en-US" sz="3200" dirty="0">
                <a:effectLst/>
              </a:rPr>
              <a:t>They built on anticipations of Grotius, Locke, who could not presuppose stable integrated polity.</a:t>
            </a:r>
            <a:endParaRPr lang="en-US" sz="32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53</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91999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27AB-D0CA-8141-8B74-772B4BAA5C39}"/>
              </a:ext>
            </a:extLst>
          </p:cNvPr>
          <p:cNvSpPr>
            <a:spLocks noGrp="1"/>
          </p:cNvSpPr>
          <p:nvPr>
            <p:ph type="title"/>
          </p:nvPr>
        </p:nvSpPr>
        <p:spPr/>
        <p:txBody>
          <a:bodyPr/>
          <a:lstStyle/>
          <a:p>
            <a:endParaRPr lang="en-US" sz="3600" dirty="0"/>
          </a:p>
        </p:txBody>
      </p:sp>
      <p:sp>
        <p:nvSpPr>
          <p:cNvPr id="3" name="Content Placeholder 2">
            <a:extLst>
              <a:ext uri="{FF2B5EF4-FFF2-40B4-BE49-F238E27FC236}">
                <a16:creationId xmlns:a16="http://schemas.microsoft.com/office/drawing/2014/main" id="{62EBF69D-E906-B74E-8396-6B9398B563E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27B2754-75C2-DA40-9C5B-115E2986AC71}"/>
              </a:ext>
            </a:extLst>
          </p:cNvPr>
          <p:cNvSpPr>
            <a:spLocks noGrp="1"/>
          </p:cNvSpPr>
          <p:nvPr>
            <p:ph type="sldNum" sz="quarter" idx="12"/>
          </p:nvPr>
        </p:nvSpPr>
        <p:spPr/>
        <p:txBody>
          <a:bodyPr/>
          <a:lstStyle/>
          <a:p>
            <a:fld id="{459A5F39-4CE7-434C-A5CB-50A363451602}" type="slidenum">
              <a:rPr lang="en-US" smtClean="0"/>
              <a:t>54</a:t>
            </a:fld>
            <a:endParaRPr lang="en-US"/>
          </a:p>
        </p:txBody>
      </p:sp>
      <p:pic>
        <p:nvPicPr>
          <p:cNvPr id="5" name="Picture 4">
            <a:extLst>
              <a:ext uri="{FF2B5EF4-FFF2-40B4-BE49-F238E27FC236}">
                <a16:creationId xmlns:a16="http://schemas.microsoft.com/office/drawing/2014/main" id="{14460B71-B9EC-B440-99C6-D75C2FBC57C6}"/>
              </a:ext>
            </a:extLst>
          </p:cNvPr>
          <p:cNvPicPr/>
          <p:nvPr/>
        </p:nvPicPr>
        <p:blipFill>
          <a:blip r:embed="rId2"/>
          <a:stretch>
            <a:fillRect/>
          </a:stretch>
        </p:blipFill>
        <p:spPr>
          <a:xfrm>
            <a:off x="587024" y="1"/>
            <a:ext cx="7814210" cy="6858000"/>
          </a:xfrm>
          <a:prstGeom prst="rect">
            <a:avLst/>
          </a:prstGeom>
        </p:spPr>
      </p:pic>
    </p:spTree>
    <p:extLst>
      <p:ext uri="{BB962C8B-B14F-4D97-AF65-F5344CB8AC3E}">
        <p14:creationId xmlns:p14="http://schemas.microsoft.com/office/powerpoint/2010/main" val="325052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a:xfrm>
            <a:off x="765175" y="2070846"/>
            <a:ext cx="7612064" cy="4182035"/>
          </a:xfrm>
        </p:spPr>
        <p:txBody>
          <a:bodyPr>
            <a:normAutofit fontScale="92500" lnSpcReduction="10000"/>
          </a:bodyPr>
          <a:lstStyle/>
          <a:p>
            <a:pPr marL="0" indent="0">
              <a:buNone/>
            </a:pPr>
            <a:r>
              <a:rPr lang="en-US" dirty="0">
                <a:effectLst/>
              </a:rPr>
              <a:t>Hume sees a regular system of mere-liberty as of late distillation. </a:t>
            </a:r>
          </a:p>
          <a:p>
            <a:pPr marL="0" indent="0">
              <a:buNone/>
            </a:pPr>
            <a:r>
              <a:rPr lang="en-US" dirty="0">
                <a:effectLst/>
              </a:rPr>
              <a:t>Duncan Forbes: "if liberty and the constitution are modern, </a:t>
            </a:r>
            <a:r>
              <a:rPr lang="en-US" dirty="0">
                <a:solidFill>
                  <a:srgbClr val="FFFF00"/>
                </a:solidFill>
                <a:effectLst/>
              </a:rPr>
              <a:t>the Stuarts</a:t>
            </a:r>
            <a:r>
              <a:rPr lang="en-US" dirty="0">
                <a:effectLst/>
              </a:rPr>
              <a:t>, or the first two at least, </a:t>
            </a:r>
            <a:r>
              <a:rPr lang="en-US" dirty="0">
                <a:solidFill>
                  <a:srgbClr val="FFFF00"/>
                </a:solidFill>
                <a:effectLst/>
              </a:rPr>
              <a:t>could hardly be blamed for trying to destroy something which did not then exist</a:t>
            </a:r>
            <a:r>
              <a:rPr lang="en-US" dirty="0">
                <a:effectLst/>
              </a:rPr>
              <a:t>" </a:t>
            </a:r>
            <a:r>
              <a:rPr lang="en-US" sz="1100" dirty="0">
                <a:effectLst/>
              </a:rPr>
              <a:t>(1975, 263)</a:t>
            </a:r>
            <a:r>
              <a:rPr lang="en-US" dirty="0">
                <a:effectLst/>
              </a:rPr>
              <a:t>. </a:t>
            </a:r>
          </a:p>
          <a:p>
            <a:pPr marL="0" indent="0">
              <a:buNone/>
            </a:pPr>
            <a:r>
              <a:rPr lang="en-US" dirty="0">
                <a:effectLst/>
              </a:rPr>
              <a:t>Hume basically endorses the integrative work of divine right monarchy, but is then glad of how it was reconstituted, in fitful succession, by "opinion" associated with such things as print culture, commerce, and not least Puritan enthusiasm.</a:t>
            </a:r>
            <a:endParaRPr lang="en-US"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55</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2043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Mere-liberty talk</a:t>
            </a:r>
            <a:br>
              <a:rPr lang="en-US" dirty="0"/>
            </a:br>
            <a:r>
              <a:rPr lang="en-US" dirty="0"/>
              <a:t>is copious</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lstStyle/>
          <a:p>
            <a:pPr marL="0" indent="0">
              <a:buNone/>
            </a:pPr>
            <a:r>
              <a:rPr lang="en-US" sz="3200" dirty="0"/>
              <a:t>In the </a:t>
            </a:r>
            <a:r>
              <a:rPr lang="en-US" sz="3200" i="1" dirty="0"/>
              <a:t>History</a:t>
            </a:r>
            <a:r>
              <a:rPr lang="en-US" sz="3200" dirty="0"/>
              <a:t>:</a:t>
            </a:r>
          </a:p>
          <a:p>
            <a:r>
              <a:rPr lang="en-US" sz="3200" dirty="0"/>
              <a:t>Copious talk that clearly implies mere-liberty</a:t>
            </a:r>
          </a:p>
          <a:p>
            <a:r>
              <a:rPr lang="en-US" sz="3200" dirty="0"/>
              <a:t>Besides “liberty”/“freedom” talk:</a:t>
            </a:r>
          </a:p>
          <a:p>
            <a:pPr lvl="1"/>
            <a:r>
              <a:rPr lang="en-US" sz="3200" dirty="0"/>
              <a:t>“prohibited,” “restraints,” “limitations,” “shackles,” “fetters,” “slavery,” ”tampering,” etc.</a:t>
            </a:r>
            <a:r>
              <a:rPr lang="en-US" dirty="0"/>
              <a:t> </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56</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40194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Policy judgment</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fontScale="85000" lnSpcReduction="20000"/>
          </a:bodyPr>
          <a:lstStyle/>
          <a:p>
            <a:pPr marL="0" indent="0">
              <a:buNone/>
            </a:pPr>
            <a:r>
              <a:rPr lang="en-US" sz="4400" dirty="0"/>
              <a:t>Once we may presuppose stable integrated polity,</a:t>
            </a:r>
          </a:p>
          <a:p>
            <a:pPr marL="0" indent="0">
              <a:buNone/>
            </a:pPr>
            <a:r>
              <a:rPr lang="en-US" sz="4400" dirty="0">
                <a:solidFill>
                  <a:srgbClr val="FFFF00"/>
                </a:solidFill>
              </a:rPr>
              <a:t>Hume favors: </a:t>
            </a:r>
          </a:p>
          <a:p>
            <a:r>
              <a:rPr lang="en-US" sz="4400" dirty="0">
                <a:solidFill>
                  <a:srgbClr val="FFFF00"/>
                </a:solidFill>
              </a:rPr>
              <a:t>Presumption of liberty </a:t>
            </a:r>
          </a:p>
          <a:p>
            <a:r>
              <a:rPr lang="en-US" sz="4400" dirty="0">
                <a:solidFill>
                  <a:srgbClr val="FFFF00"/>
                </a:solidFill>
              </a:rPr>
              <a:t>liberalization, free enterprise, degovernmentalization of social affairs</a:t>
            </a:r>
          </a:p>
          <a:p>
            <a:endParaRPr lang="en-US" sz="4400" dirty="0">
              <a:solidFill>
                <a:srgbClr val="FFFF00"/>
              </a:solidFill>
            </a:endParaRP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57</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757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Hume</a:t>
            </a:r>
            <a:endParaRPr lang="en-US" i="1" dirty="0"/>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fontScale="92500" lnSpcReduction="20000"/>
          </a:bodyPr>
          <a:lstStyle/>
          <a:p>
            <a:pPr marL="692150" lvl="2" indent="0">
              <a:buNone/>
            </a:pPr>
            <a:r>
              <a:rPr lang="en-US" sz="3000" dirty="0">
                <a:solidFill>
                  <a:srgbClr val="FFFF00"/>
                </a:solidFill>
              </a:rPr>
              <a:t>An establishment political philosopher—</a:t>
            </a:r>
            <a:r>
              <a:rPr lang="en-US" sz="3000" dirty="0">
                <a:solidFill>
                  <a:srgbClr val="EC6FFF"/>
                </a:solidFill>
              </a:rPr>
              <a:t>“conservative”</a:t>
            </a:r>
          </a:p>
          <a:p>
            <a:pPr marL="692150" lvl="2" indent="0">
              <a:buNone/>
            </a:pPr>
            <a:endParaRPr lang="en-US" sz="3000" dirty="0">
              <a:solidFill>
                <a:srgbClr val="FFFF00"/>
              </a:solidFill>
            </a:endParaRPr>
          </a:p>
          <a:p>
            <a:pPr marL="692150" lvl="2" indent="0">
              <a:buNone/>
            </a:pPr>
            <a:r>
              <a:rPr lang="en-US" sz="3000" dirty="0"/>
              <a:t>But:</a:t>
            </a:r>
          </a:p>
          <a:p>
            <a:pPr marL="692150" lvl="2" indent="0">
              <a:buNone/>
            </a:pPr>
            <a:r>
              <a:rPr lang="en-US" sz="3000" u="sng" dirty="0">
                <a:solidFill>
                  <a:srgbClr val="FFFF00"/>
                </a:solidFill>
              </a:rPr>
              <a:t>Not</a:t>
            </a:r>
            <a:r>
              <a:rPr lang="en-US" sz="3000" dirty="0">
                <a:solidFill>
                  <a:srgbClr val="FFFF00"/>
                </a:solidFill>
              </a:rPr>
              <a:t> an establishment political economist–</a:t>
            </a:r>
            <a:r>
              <a:rPr lang="en-US" sz="3000" dirty="0">
                <a:solidFill>
                  <a:srgbClr val="EC6FFF"/>
                </a:solidFill>
              </a:rPr>
              <a:t>“liberal” in presumption of liberty.</a:t>
            </a:r>
            <a:r>
              <a:rPr lang="en-US" sz="3000" dirty="0">
                <a:solidFill>
                  <a:srgbClr val="FFFF00"/>
                </a:solidFill>
              </a:rPr>
              <a:t> </a:t>
            </a:r>
          </a:p>
          <a:p>
            <a:pPr marL="342900" lvl="1" indent="0">
              <a:buNone/>
            </a:pPr>
            <a:endParaRPr lang="en-US" sz="3200" dirty="0">
              <a:solidFill>
                <a:srgbClr val="FFFF00"/>
              </a:solidFill>
            </a:endParaRPr>
          </a:p>
          <a:p>
            <a:pPr marL="342900" lvl="1" indent="0">
              <a:buNone/>
            </a:pPr>
            <a:r>
              <a:rPr lang="en-US" sz="3200" dirty="0">
                <a:solidFill>
                  <a:srgbClr val="FFFF00"/>
                </a:solidFill>
              </a:rPr>
              <a:t>Likewise Smith </a:t>
            </a:r>
            <a:r>
              <a:rPr lang="en-US" sz="3200">
                <a:solidFill>
                  <a:srgbClr val="FFFF00"/>
                </a:solidFill>
              </a:rPr>
              <a:t>and Burke</a:t>
            </a:r>
            <a:endParaRPr lang="en-US" sz="3200" dirty="0">
              <a:solidFill>
                <a:srgbClr val="FFFF00"/>
              </a:solidFill>
            </a:endParaRPr>
          </a:p>
          <a:p>
            <a:pPr marL="342900" lvl="1" indent="0">
              <a:buNone/>
            </a:pPr>
            <a:r>
              <a:rPr lang="en-US" sz="3200" dirty="0">
                <a:solidFill>
                  <a:srgbClr val="FFC000"/>
                </a:solidFill>
              </a:rPr>
              <a:t>(D. Miller, D. Livingston, T. Merrill, N. Capaldi, Y. Levin, R. Bourke)</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58</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3278305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lnSpcReduction="10000"/>
          </a:bodyPr>
          <a:lstStyle/>
          <a:p>
            <a:pPr marL="342900" lvl="1" indent="0">
              <a:buNone/>
            </a:pPr>
            <a:r>
              <a:rPr lang="en-US" sz="3200" dirty="0"/>
              <a:t>Some scholars have been shy on seeing mere-liberty in Hume.</a:t>
            </a:r>
          </a:p>
          <a:p>
            <a:pPr marL="342900" lvl="1" indent="0">
              <a:buNone/>
            </a:pPr>
            <a:endParaRPr lang="en-US" sz="3200" dirty="0"/>
          </a:p>
          <a:p>
            <a:pPr marL="342900" lvl="1" indent="0">
              <a:buNone/>
            </a:pPr>
            <a:r>
              <a:rPr lang="en-US" sz="3200" dirty="0"/>
              <a:t>And some have disputed the drift of our paper and this presentation.</a:t>
            </a:r>
          </a:p>
          <a:p>
            <a:pPr marL="342900" lvl="1" indent="0">
              <a:buNone/>
            </a:pPr>
            <a:endParaRPr lang="en-US" sz="3200" dirty="0"/>
          </a:p>
          <a:p>
            <a:pPr marL="342900" lvl="1" indent="0">
              <a:buNone/>
            </a:pPr>
            <a:r>
              <a:rPr lang="en-US" sz="3200" dirty="0"/>
              <a:t>My view:</a:t>
            </a:r>
          </a:p>
          <a:p>
            <a:pPr marL="342900" lvl="1" indent="0">
              <a:buNone/>
            </a:pPr>
            <a:r>
              <a:rPr lang="en-US" sz="3200" dirty="0" err="1">
                <a:solidFill>
                  <a:srgbClr val="FFFF00"/>
                </a:solidFill>
              </a:rPr>
              <a:t>Hume&amp;Smith</a:t>
            </a:r>
            <a:r>
              <a:rPr lang="en-US" sz="3200" dirty="0">
                <a:solidFill>
                  <a:srgbClr val="FFFF00"/>
                </a:solidFill>
              </a:rPr>
              <a:t> = classical liberalism</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59</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3"/>
          <a:stretch>
            <a:fillRect/>
          </a:stretch>
        </p:blipFill>
        <p:spPr>
          <a:xfrm>
            <a:off x="7253611" y="-158046"/>
            <a:ext cx="1890389" cy="2438402"/>
          </a:xfrm>
          <a:prstGeom prst="rect">
            <a:avLst/>
          </a:prstGeom>
          <a:effectLst>
            <a:softEdge rad="241300"/>
          </a:effectLst>
        </p:spPr>
      </p:pic>
      <p:graphicFrame>
        <p:nvGraphicFramePr>
          <p:cNvPr id="6" name="Object 5">
            <a:extLst>
              <a:ext uri="{FF2B5EF4-FFF2-40B4-BE49-F238E27FC236}">
                <a16:creationId xmlns:a16="http://schemas.microsoft.com/office/drawing/2014/main" id="{5D462C46-49A7-8145-B932-1F7736CAC254}"/>
              </a:ext>
            </a:extLst>
          </p:cNvPr>
          <p:cNvGraphicFramePr>
            <a:graphicFrameLocks noChangeAspect="1"/>
          </p:cNvGraphicFramePr>
          <p:nvPr>
            <p:extLst/>
          </p:nvPr>
        </p:nvGraphicFramePr>
        <p:xfrm>
          <a:off x="-980352" y="1818715"/>
          <a:ext cx="1876038" cy="4996840"/>
        </p:xfrm>
        <a:graphic>
          <a:graphicData uri="http://schemas.openxmlformats.org/presentationml/2006/ole">
            <mc:AlternateContent xmlns:mc="http://schemas.openxmlformats.org/markup-compatibility/2006">
              <mc:Choice xmlns:v="urn:schemas-microsoft-com:vml" Requires="v">
                <p:oleObj spid="_x0000_s35885" name="Bitmap Image" r:id="rId4" imgW="2010056" imgH="5353797" progId="Paint.Picture">
                  <p:embed/>
                </p:oleObj>
              </mc:Choice>
              <mc:Fallback>
                <p:oleObj name="Bitmap Image" r:id="rId4" imgW="2010056" imgH="5353797" progId="Paint.Picture">
                  <p:embed/>
                  <p:pic>
                    <p:nvPicPr>
                      <p:cNvPr id="6" name="Object 5">
                        <a:extLst>
                          <a:ext uri="{FF2B5EF4-FFF2-40B4-BE49-F238E27FC236}">
                            <a16:creationId xmlns:a16="http://schemas.microsoft.com/office/drawing/2014/main" id="{5D462C46-49A7-8145-B932-1F7736CAC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352" y="1818715"/>
                        <a:ext cx="1876038" cy="49968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360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D519-333C-F94C-A297-0BB1D6EDD4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BA6B3D-FF9D-1745-B248-B9AE4FB36FD3}"/>
              </a:ext>
            </a:extLst>
          </p:cNvPr>
          <p:cNvSpPr>
            <a:spLocks noGrp="1"/>
          </p:cNvSpPr>
          <p:nvPr>
            <p:ph idx="1"/>
          </p:nvPr>
        </p:nvSpPr>
        <p:spPr>
          <a:xfrm>
            <a:off x="765175" y="2070846"/>
            <a:ext cx="7612064" cy="4182035"/>
          </a:xfrm>
        </p:spPr>
        <p:txBody>
          <a:bodyPr>
            <a:normAutofit/>
          </a:bodyPr>
          <a:lstStyle/>
          <a:p>
            <a:pPr marL="0" indent="0">
              <a:buNone/>
            </a:pPr>
            <a:r>
              <a:rPr lang="en-US" sz="3600" i="1" dirty="0"/>
              <a:t>Mere-liberty</a:t>
            </a:r>
            <a:r>
              <a:rPr lang="en-US" sz="3600" dirty="0"/>
              <a:t>: </a:t>
            </a:r>
          </a:p>
          <a:p>
            <a:pPr marL="342900" lvl="1" indent="0">
              <a:buNone/>
            </a:pPr>
            <a:r>
              <a:rPr lang="en-US" sz="3400" dirty="0"/>
              <a:t>Others not messing with one’s stuff</a:t>
            </a:r>
          </a:p>
          <a:p>
            <a:pPr marL="0" indent="0">
              <a:buNone/>
            </a:pPr>
            <a:endParaRPr lang="en-US" sz="3600" dirty="0"/>
          </a:p>
          <a:p>
            <a:pPr marL="0" indent="0">
              <a:buNone/>
            </a:pPr>
            <a:r>
              <a:rPr lang="en-US" sz="3600" dirty="0"/>
              <a:t>In particular: The government</a:t>
            </a:r>
          </a:p>
        </p:txBody>
      </p:sp>
      <p:sp>
        <p:nvSpPr>
          <p:cNvPr id="4" name="Slide Number Placeholder 3">
            <a:extLst>
              <a:ext uri="{FF2B5EF4-FFF2-40B4-BE49-F238E27FC236}">
                <a16:creationId xmlns:a16="http://schemas.microsoft.com/office/drawing/2014/main" id="{09DF0938-6BD9-754D-ADBA-9524886910D6}"/>
              </a:ext>
            </a:extLst>
          </p:cNvPr>
          <p:cNvSpPr>
            <a:spLocks noGrp="1"/>
          </p:cNvSpPr>
          <p:nvPr>
            <p:ph type="sldNum" sz="quarter" idx="12"/>
          </p:nvPr>
        </p:nvSpPr>
        <p:spPr/>
        <p:txBody>
          <a:bodyPr/>
          <a:lstStyle/>
          <a:p>
            <a:fld id="{459A5F39-4CE7-434C-A5CB-50A363451602}" type="slidenum">
              <a:rPr lang="en-US" smtClean="0"/>
              <a:t>6</a:t>
            </a:fld>
            <a:endParaRPr lang="en-US"/>
          </a:p>
        </p:txBody>
      </p:sp>
    </p:spTree>
    <p:extLst>
      <p:ext uri="{BB962C8B-B14F-4D97-AF65-F5344CB8AC3E}">
        <p14:creationId xmlns:p14="http://schemas.microsoft.com/office/powerpoint/2010/main" val="39972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Why the unclarity?</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a:xfrm>
            <a:off x="765175" y="1833777"/>
            <a:ext cx="7612064" cy="4182035"/>
          </a:xfrm>
        </p:spPr>
        <p:txBody>
          <a:bodyPr>
            <a:normAutofit fontScale="92500" lnSpcReduction="20000"/>
          </a:bodyPr>
          <a:lstStyle/>
          <a:p>
            <a:r>
              <a:rPr lang="en-US" sz="3600" dirty="0"/>
              <a:t>Paradoxes</a:t>
            </a:r>
          </a:p>
          <a:p>
            <a:r>
              <a:rPr lang="en-US" sz="3600" dirty="0"/>
              <a:t>Taboos</a:t>
            </a:r>
          </a:p>
          <a:p>
            <a:endParaRPr lang="en-US" sz="3600" dirty="0"/>
          </a:p>
          <a:p>
            <a:endParaRPr lang="en-US" sz="3600" dirty="0"/>
          </a:p>
          <a:p>
            <a:pPr marL="0" indent="0">
              <a:buNone/>
            </a:pPr>
            <a:r>
              <a:rPr lang="en-US" sz="3600" dirty="0"/>
              <a:t>		Thomas Merrill:</a:t>
            </a:r>
          </a:p>
          <a:p>
            <a:pPr marL="0" indent="0">
              <a:buNone/>
            </a:pPr>
            <a:r>
              <a:rPr lang="en-US" sz="3600" dirty="0"/>
              <a:t>“</a:t>
            </a:r>
            <a:r>
              <a:rPr lang="en-US" sz="3600" dirty="0">
                <a:solidFill>
                  <a:srgbClr val="FFFF00"/>
                </a:solidFill>
              </a:rPr>
              <a:t>Hume’s model is Socrates rather than Newton</a:t>
            </a:r>
            <a:r>
              <a:rPr lang="en-US" sz="3600" dirty="0"/>
              <a:t>” </a:t>
            </a:r>
            <a:r>
              <a:rPr lang="en-US" sz="1000" dirty="0"/>
              <a:t>(2015, 8)</a:t>
            </a:r>
            <a:r>
              <a:rPr lang="en-US" sz="3600" dirty="0"/>
              <a:t>.</a:t>
            </a:r>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60</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pic>
        <p:nvPicPr>
          <p:cNvPr id="6" name="Picture 5">
            <a:extLst>
              <a:ext uri="{FF2B5EF4-FFF2-40B4-BE49-F238E27FC236}">
                <a16:creationId xmlns:a16="http://schemas.microsoft.com/office/drawing/2014/main" id="{DC24ED34-A5C5-F643-9215-AD335B039D0F}"/>
              </a:ext>
            </a:extLst>
          </p:cNvPr>
          <p:cNvPicPr>
            <a:picLocks noChangeAspect="1"/>
          </p:cNvPicPr>
          <p:nvPr/>
        </p:nvPicPr>
        <p:blipFill>
          <a:blip r:embed="rId3"/>
          <a:stretch>
            <a:fillRect/>
          </a:stretch>
        </p:blipFill>
        <p:spPr>
          <a:xfrm>
            <a:off x="1471792" y="3228619"/>
            <a:ext cx="1312608" cy="1900156"/>
          </a:xfrm>
          <a:prstGeom prst="rect">
            <a:avLst/>
          </a:prstGeom>
          <a:effectLst>
            <a:softEdge rad="165100"/>
          </a:effectLst>
        </p:spPr>
      </p:pic>
    </p:spTree>
    <p:extLst>
      <p:ext uri="{BB962C8B-B14F-4D97-AF65-F5344CB8AC3E}">
        <p14:creationId xmlns:p14="http://schemas.microsoft.com/office/powerpoint/2010/main" val="40810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9A86-FF6B-C141-BC96-7046FAF926A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1E9134E-E72D-074E-B2C3-81FA4E56EBE5}"/>
              </a:ext>
            </a:extLst>
          </p:cNvPr>
          <p:cNvSpPr>
            <a:spLocks noGrp="1"/>
          </p:cNvSpPr>
          <p:nvPr>
            <p:ph type="sldNum" sz="quarter" idx="12"/>
          </p:nvPr>
        </p:nvSpPr>
        <p:spPr/>
        <p:txBody>
          <a:bodyPr/>
          <a:lstStyle/>
          <a:p>
            <a:fld id="{459A5F39-4CE7-434C-A5CB-50A363451602}" type="slidenum">
              <a:rPr lang="en-US" smtClean="0"/>
              <a:t>61</a:t>
            </a:fld>
            <a:endParaRPr lang="en-US"/>
          </a:p>
        </p:txBody>
      </p:sp>
      <p:pic>
        <p:nvPicPr>
          <p:cNvPr id="5" name="Picture 4">
            <a:extLst>
              <a:ext uri="{FF2B5EF4-FFF2-40B4-BE49-F238E27FC236}">
                <a16:creationId xmlns:a16="http://schemas.microsoft.com/office/drawing/2014/main" id="{520351AA-8205-D647-96E4-31EE42066399}"/>
              </a:ext>
            </a:extLst>
          </p:cNvPr>
          <p:cNvPicPr>
            <a:picLocks noChangeAspect="1"/>
          </p:cNvPicPr>
          <p:nvPr/>
        </p:nvPicPr>
        <p:blipFill>
          <a:blip r:embed="rId2"/>
          <a:stretch>
            <a:fillRect/>
          </a:stretch>
        </p:blipFill>
        <p:spPr>
          <a:xfrm>
            <a:off x="891825" y="-136882"/>
            <a:ext cx="7314494" cy="6972695"/>
          </a:xfrm>
          <a:prstGeom prst="rect">
            <a:avLst/>
          </a:prstGeom>
        </p:spPr>
      </p:pic>
    </p:spTree>
    <p:extLst>
      <p:ext uri="{BB962C8B-B14F-4D97-AF65-F5344CB8AC3E}">
        <p14:creationId xmlns:p14="http://schemas.microsoft.com/office/powerpoint/2010/main" val="28359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8D88-0730-4D4B-BE7D-8A2DE1D8C2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E0E360-E46E-1F4A-BA91-ACFF3F8BB6F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EF425AD-3787-354C-A661-FE9797990D41}"/>
              </a:ext>
            </a:extLst>
          </p:cNvPr>
          <p:cNvSpPr>
            <a:spLocks noGrp="1"/>
          </p:cNvSpPr>
          <p:nvPr>
            <p:ph type="sldNum" sz="quarter" idx="12"/>
          </p:nvPr>
        </p:nvSpPr>
        <p:spPr/>
        <p:txBody>
          <a:bodyPr/>
          <a:lstStyle/>
          <a:p>
            <a:fld id="{459A5F39-4CE7-434C-A5CB-50A363451602}" type="slidenum">
              <a:rPr lang="en-US" smtClean="0"/>
              <a:t>62</a:t>
            </a:fld>
            <a:endParaRPr lang="en-US"/>
          </a:p>
        </p:txBody>
      </p:sp>
      <p:pic>
        <p:nvPicPr>
          <p:cNvPr id="6" name="Picture 5">
            <a:extLst>
              <a:ext uri="{FF2B5EF4-FFF2-40B4-BE49-F238E27FC236}">
                <a16:creationId xmlns:a16="http://schemas.microsoft.com/office/drawing/2014/main" id="{CF86FAFD-553E-2F48-B2FB-923519700C2D}"/>
              </a:ext>
            </a:extLst>
          </p:cNvPr>
          <p:cNvPicPr>
            <a:picLocks noChangeAspect="1"/>
          </p:cNvPicPr>
          <p:nvPr/>
        </p:nvPicPr>
        <p:blipFill>
          <a:blip r:embed="rId2"/>
          <a:stretch>
            <a:fillRect/>
          </a:stretch>
        </p:blipFill>
        <p:spPr>
          <a:xfrm>
            <a:off x="982134" y="-353618"/>
            <a:ext cx="7236178" cy="8181745"/>
          </a:xfrm>
          <a:prstGeom prst="rect">
            <a:avLst/>
          </a:prstGeom>
        </p:spPr>
      </p:pic>
    </p:spTree>
    <p:extLst>
      <p:ext uri="{BB962C8B-B14F-4D97-AF65-F5344CB8AC3E}">
        <p14:creationId xmlns:p14="http://schemas.microsoft.com/office/powerpoint/2010/main" val="8935003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63</a:t>
            </a:fld>
            <a:endParaRPr lang="en-US"/>
          </a:p>
        </p:txBody>
      </p:sp>
      <p:pic>
        <p:nvPicPr>
          <p:cNvPr id="5" name="Picture 4">
            <a:extLst>
              <a:ext uri="{FF2B5EF4-FFF2-40B4-BE49-F238E27FC236}">
                <a16:creationId xmlns:a16="http://schemas.microsoft.com/office/drawing/2014/main" id="{0ABEE4ED-3CB6-A54E-B94F-5E99B3B1A787}"/>
              </a:ext>
            </a:extLst>
          </p:cNvPr>
          <p:cNvPicPr>
            <a:picLocks noChangeAspect="1"/>
          </p:cNvPicPr>
          <p:nvPr/>
        </p:nvPicPr>
        <p:blipFill>
          <a:blip r:embed="rId3"/>
          <a:stretch>
            <a:fillRect/>
          </a:stretch>
        </p:blipFill>
        <p:spPr>
          <a:xfrm>
            <a:off x="-22578" y="-94323"/>
            <a:ext cx="9200598" cy="6972080"/>
          </a:xfrm>
          <a:prstGeom prst="rect">
            <a:avLst/>
          </a:prstGeom>
        </p:spPr>
      </p:pic>
      <p:pic>
        <p:nvPicPr>
          <p:cNvPr id="6" name="Picture 5">
            <a:extLst>
              <a:ext uri="{FF2B5EF4-FFF2-40B4-BE49-F238E27FC236}">
                <a16:creationId xmlns:a16="http://schemas.microsoft.com/office/drawing/2014/main" id="{6E6C5130-40CE-1947-9CFD-356DF1445D25}"/>
              </a:ext>
            </a:extLst>
          </p:cNvPr>
          <p:cNvPicPr>
            <a:picLocks noChangeAspect="1"/>
          </p:cNvPicPr>
          <p:nvPr/>
        </p:nvPicPr>
        <p:blipFill>
          <a:blip r:embed="rId4"/>
          <a:stretch>
            <a:fillRect/>
          </a:stretch>
        </p:blipFill>
        <p:spPr>
          <a:xfrm>
            <a:off x="3535298" y="4541721"/>
            <a:ext cx="1059280" cy="2347325"/>
          </a:xfrm>
          <a:prstGeom prst="rect">
            <a:avLst/>
          </a:prstGeom>
          <a:effectLst>
            <a:softEdge rad="127000"/>
          </a:effectLst>
        </p:spPr>
      </p:pic>
      <p:pic>
        <p:nvPicPr>
          <p:cNvPr id="7" name="Picture 6">
            <a:extLst>
              <a:ext uri="{FF2B5EF4-FFF2-40B4-BE49-F238E27FC236}">
                <a16:creationId xmlns:a16="http://schemas.microsoft.com/office/drawing/2014/main" id="{CAFAEB33-0CE5-BD4F-88FE-DFC5CDFB4053}"/>
              </a:ext>
            </a:extLst>
          </p:cNvPr>
          <p:cNvPicPr>
            <a:picLocks noChangeAspect="1"/>
          </p:cNvPicPr>
          <p:nvPr/>
        </p:nvPicPr>
        <p:blipFill>
          <a:blip r:embed="rId5"/>
          <a:stretch>
            <a:fillRect/>
          </a:stretch>
        </p:blipFill>
        <p:spPr>
          <a:xfrm>
            <a:off x="4871704" y="4187547"/>
            <a:ext cx="1890389" cy="2438402"/>
          </a:xfrm>
          <a:prstGeom prst="rect">
            <a:avLst/>
          </a:prstGeom>
          <a:effectLst>
            <a:softEdge rad="241300"/>
          </a:effectLst>
        </p:spPr>
      </p:pic>
      <p:sp>
        <p:nvSpPr>
          <p:cNvPr id="2" name="Title 1"/>
          <p:cNvSpPr>
            <a:spLocks noGrp="1"/>
          </p:cNvSpPr>
          <p:nvPr>
            <p:ph type="title"/>
          </p:nvPr>
        </p:nvSpPr>
        <p:spPr/>
        <p:txBody>
          <a:bodyPr/>
          <a:lstStyle/>
          <a:p>
            <a:r>
              <a:rPr lang="en-US" b="1" dirty="0">
                <a:solidFill>
                  <a:srgbClr val="FFFF00"/>
                </a:solidFill>
                <a:latin typeface="Segoe Script" panose="020B0804020000000003" pitchFamily="34" charset="0"/>
                <a:ea typeface="Brush Script MT" panose="03060802040406070304" pitchFamily="66" charset="-122"/>
                <a:cs typeface="Apple Chancery" panose="03020702040506060504" pitchFamily="66" charset="-79"/>
              </a:rPr>
              <a:t>Thank you</a:t>
            </a:r>
            <a:br>
              <a:rPr lang="en-US" b="1" dirty="0">
                <a:solidFill>
                  <a:srgbClr val="FFFF00"/>
                </a:solidFill>
                <a:latin typeface="Segoe Script" panose="020B0804020000000003" pitchFamily="34" charset="0"/>
                <a:ea typeface="Brush Script MT" panose="03060802040406070304" pitchFamily="66" charset="-122"/>
                <a:cs typeface="Apple Chancery" panose="03020702040506060504" pitchFamily="66" charset="-79"/>
              </a:rPr>
            </a:br>
            <a:r>
              <a:rPr lang="en-US" b="1" dirty="0">
                <a:solidFill>
                  <a:srgbClr val="FFFF00"/>
                </a:solidFill>
                <a:latin typeface="Segoe Script" panose="020B0804020000000003" pitchFamily="34" charset="0"/>
                <a:ea typeface="Brush Script MT" panose="03060802040406070304" pitchFamily="66" charset="-122"/>
                <a:cs typeface="Apple Chancery" panose="03020702040506060504" pitchFamily="66" charset="-79"/>
              </a:rPr>
              <a:t>for your attention!</a:t>
            </a:r>
          </a:p>
        </p:txBody>
      </p:sp>
    </p:spTree>
    <p:extLst>
      <p:ext uri="{BB962C8B-B14F-4D97-AF65-F5344CB8AC3E}">
        <p14:creationId xmlns:p14="http://schemas.microsoft.com/office/powerpoint/2010/main" val="30350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98C-1CA8-6F4B-83EF-81885C4C6B60}"/>
              </a:ext>
            </a:extLst>
          </p:cNvPr>
          <p:cNvSpPr>
            <a:spLocks noGrp="1"/>
          </p:cNvSpPr>
          <p:nvPr>
            <p:ph type="title"/>
          </p:nvPr>
        </p:nvSpPr>
        <p:spPr/>
        <p:txBody>
          <a:bodyPr/>
          <a:lstStyle/>
          <a:p>
            <a:r>
              <a:rPr lang="en-US" dirty="0"/>
              <a:t>Paradox</a:t>
            </a:r>
          </a:p>
        </p:txBody>
      </p:sp>
      <p:sp>
        <p:nvSpPr>
          <p:cNvPr id="3" name="Content Placeholder 2">
            <a:extLst>
              <a:ext uri="{FF2B5EF4-FFF2-40B4-BE49-F238E27FC236}">
                <a16:creationId xmlns:a16="http://schemas.microsoft.com/office/drawing/2014/main" id="{13367A0B-CFCB-7E4B-8C37-2DB5B787923E}"/>
              </a:ext>
            </a:extLst>
          </p:cNvPr>
          <p:cNvSpPr>
            <a:spLocks noGrp="1"/>
          </p:cNvSpPr>
          <p:nvPr>
            <p:ph idx="1"/>
          </p:nvPr>
        </p:nvSpPr>
        <p:spPr/>
        <p:txBody>
          <a:bodyPr>
            <a:normAutofit/>
          </a:bodyPr>
          <a:lstStyle/>
          <a:p>
            <a:r>
              <a:rPr lang="en-US" sz="3200" dirty="0">
                <a:effectLst/>
              </a:rPr>
              <a:t>“A great sacrifice of liberty must necessarily be made in every government”</a:t>
            </a:r>
          </a:p>
          <a:p>
            <a:r>
              <a:rPr lang="en-US" sz="3200" dirty="0">
                <a:effectLst/>
              </a:rPr>
              <a:t>"liberty is the perfection of civil society" </a:t>
            </a:r>
          </a:p>
          <a:p>
            <a:r>
              <a:rPr lang="en-US" sz="3200" dirty="0">
                <a:effectLst/>
              </a:rPr>
              <a:t>But "authority must be acknowledged essential to its very existence" </a:t>
            </a:r>
            <a:r>
              <a:rPr lang="en-US" sz="1000" dirty="0">
                <a:effectLst/>
              </a:rPr>
              <a:t>(EMPL 40)</a:t>
            </a:r>
            <a:r>
              <a:rPr lang="en-US" sz="3200" dirty="0">
                <a:effectLst/>
              </a:rPr>
              <a:t>.</a:t>
            </a:r>
            <a:endParaRPr lang="en-US" sz="3200" dirty="0"/>
          </a:p>
        </p:txBody>
      </p:sp>
      <p:sp>
        <p:nvSpPr>
          <p:cNvPr id="4" name="Slide Number Placeholder 3">
            <a:extLst>
              <a:ext uri="{FF2B5EF4-FFF2-40B4-BE49-F238E27FC236}">
                <a16:creationId xmlns:a16="http://schemas.microsoft.com/office/drawing/2014/main" id="{A49CFA41-5011-A84D-B215-EEEC9C44136B}"/>
              </a:ext>
            </a:extLst>
          </p:cNvPr>
          <p:cNvSpPr>
            <a:spLocks noGrp="1"/>
          </p:cNvSpPr>
          <p:nvPr>
            <p:ph type="sldNum" sz="quarter" idx="12"/>
          </p:nvPr>
        </p:nvSpPr>
        <p:spPr/>
        <p:txBody>
          <a:bodyPr/>
          <a:lstStyle/>
          <a:p>
            <a:fld id="{459A5F39-4CE7-434C-A5CB-50A363451602}" type="slidenum">
              <a:rPr lang="en-US" smtClean="0"/>
              <a:t>7</a:t>
            </a:fld>
            <a:endParaRPr lang="en-US"/>
          </a:p>
        </p:txBody>
      </p:sp>
      <p:pic>
        <p:nvPicPr>
          <p:cNvPr id="5" name="Picture 4">
            <a:extLst>
              <a:ext uri="{FF2B5EF4-FFF2-40B4-BE49-F238E27FC236}">
                <a16:creationId xmlns:a16="http://schemas.microsoft.com/office/drawing/2014/main" id="{329448F8-AF14-4F49-A814-6019EEBDFBB3}"/>
              </a:ext>
            </a:extLst>
          </p:cNvPr>
          <p:cNvPicPr>
            <a:picLocks noChangeAspect="1"/>
          </p:cNvPicPr>
          <p:nvPr/>
        </p:nvPicPr>
        <p:blipFill>
          <a:blip r:embed="rId2"/>
          <a:stretch>
            <a:fillRect/>
          </a:stretch>
        </p:blipFill>
        <p:spPr>
          <a:xfrm>
            <a:off x="7253611" y="-158046"/>
            <a:ext cx="1890389" cy="2438402"/>
          </a:xfrm>
          <a:prstGeom prst="rect">
            <a:avLst/>
          </a:prstGeom>
          <a:effectLst>
            <a:softEdge rad="241300"/>
          </a:effectLst>
        </p:spPr>
      </p:pic>
    </p:spTree>
    <p:extLst>
      <p:ext uri="{BB962C8B-B14F-4D97-AF65-F5344CB8AC3E}">
        <p14:creationId xmlns:p14="http://schemas.microsoft.com/office/powerpoint/2010/main" val="2727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C755-B323-3C40-9367-FB64777EBF75}"/>
              </a:ext>
            </a:extLst>
          </p:cNvPr>
          <p:cNvSpPr>
            <a:spLocks noGrp="1"/>
          </p:cNvSpPr>
          <p:nvPr>
            <p:ph type="title"/>
          </p:nvPr>
        </p:nvSpPr>
        <p:spPr/>
        <p:txBody>
          <a:bodyPr/>
          <a:lstStyle/>
          <a:p>
            <a:r>
              <a:rPr lang="en-US" dirty="0"/>
              <a:t>“liberty” in Hume</a:t>
            </a:r>
          </a:p>
        </p:txBody>
      </p:sp>
      <p:sp>
        <p:nvSpPr>
          <p:cNvPr id="3" name="Content Placeholder 2">
            <a:extLst>
              <a:ext uri="{FF2B5EF4-FFF2-40B4-BE49-F238E27FC236}">
                <a16:creationId xmlns:a16="http://schemas.microsoft.com/office/drawing/2014/main" id="{401C5684-5B24-914F-A249-12F5C16EF8D1}"/>
              </a:ext>
            </a:extLst>
          </p:cNvPr>
          <p:cNvSpPr>
            <a:spLocks noGrp="1"/>
          </p:cNvSpPr>
          <p:nvPr>
            <p:ph idx="1"/>
          </p:nvPr>
        </p:nvSpPr>
        <p:spPr>
          <a:xfrm>
            <a:off x="370061" y="2070846"/>
            <a:ext cx="8220781" cy="4182035"/>
          </a:xfrm>
        </p:spPr>
        <p:txBody>
          <a:bodyPr numCol="2">
            <a:normAutofit/>
          </a:bodyPr>
          <a:lstStyle/>
          <a:p>
            <a:r>
              <a:rPr lang="en-US" dirty="0">
                <a:effectLst/>
              </a:rPr>
              <a:t>"personal liberty”</a:t>
            </a:r>
          </a:p>
          <a:p>
            <a:r>
              <a:rPr lang="en-US" dirty="0">
                <a:effectLst/>
              </a:rPr>
              <a:t>"civil liberty”</a:t>
            </a:r>
          </a:p>
          <a:p>
            <a:r>
              <a:rPr lang="en-US" dirty="0">
                <a:effectLst/>
              </a:rPr>
              <a:t>"political liberty”</a:t>
            </a:r>
          </a:p>
          <a:p>
            <a:r>
              <a:rPr lang="en-US" dirty="0">
                <a:effectLst/>
              </a:rPr>
              <a:t>"English liberty”</a:t>
            </a:r>
          </a:p>
          <a:p>
            <a:r>
              <a:rPr lang="en-US" dirty="0">
                <a:effectLst/>
              </a:rPr>
              <a:t>"established liberty”</a:t>
            </a:r>
          </a:p>
          <a:p>
            <a:r>
              <a:rPr lang="en-US" dirty="0">
                <a:effectLst/>
              </a:rPr>
              <a:t>"general liberty”</a:t>
            </a:r>
          </a:p>
          <a:p>
            <a:r>
              <a:rPr lang="en-US" dirty="0">
                <a:effectLst/>
              </a:rPr>
              <a:t>"public liberty”</a:t>
            </a:r>
          </a:p>
          <a:p>
            <a:r>
              <a:rPr lang="en-US" dirty="0">
                <a:effectLst/>
              </a:rPr>
              <a:t>“regular liberty”</a:t>
            </a:r>
          </a:p>
          <a:p>
            <a:r>
              <a:rPr lang="en-US" dirty="0">
                <a:effectLst/>
              </a:rPr>
              <a:t>“plan of liberty” </a:t>
            </a:r>
          </a:p>
          <a:p>
            <a:r>
              <a:rPr lang="en-US" dirty="0">
                <a:effectLst/>
              </a:rPr>
              <a:t>“natural liberty”</a:t>
            </a:r>
          </a:p>
          <a:p>
            <a:r>
              <a:rPr lang="en-US" dirty="0">
                <a:effectLst/>
              </a:rPr>
              <a:t>“native liberty”</a:t>
            </a:r>
          </a:p>
          <a:p>
            <a:r>
              <a:rPr lang="en-US" dirty="0">
                <a:solidFill>
                  <a:srgbClr val="FFFF00"/>
                </a:solidFill>
                <a:effectLst/>
              </a:rPr>
              <a:t>“liberty”: ~ 700 in </a:t>
            </a:r>
            <a:r>
              <a:rPr lang="en-US" i="1" dirty="0">
                <a:solidFill>
                  <a:srgbClr val="FFFF00"/>
                </a:solidFill>
                <a:effectLst/>
              </a:rPr>
              <a:t>History</a:t>
            </a:r>
            <a:r>
              <a:rPr lang="en-US" dirty="0">
                <a:solidFill>
                  <a:srgbClr val="FFFF00"/>
                </a:solidFill>
                <a:effectLst/>
              </a:rPr>
              <a:t>.</a:t>
            </a:r>
            <a:endParaRPr lang="en-US" dirty="0">
              <a:solidFill>
                <a:srgbClr val="FFFF00"/>
              </a:solidFill>
            </a:endParaRPr>
          </a:p>
        </p:txBody>
      </p:sp>
      <p:sp>
        <p:nvSpPr>
          <p:cNvPr id="4" name="Slide Number Placeholder 3">
            <a:extLst>
              <a:ext uri="{FF2B5EF4-FFF2-40B4-BE49-F238E27FC236}">
                <a16:creationId xmlns:a16="http://schemas.microsoft.com/office/drawing/2014/main" id="{27464559-DD0C-8549-86A1-B226FEFCA1F6}"/>
              </a:ext>
            </a:extLst>
          </p:cNvPr>
          <p:cNvSpPr>
            <a:spLocks noGrp="1"/>
          </p:cNvSpPr>
          <p:nvPr>
            <p:ph type="sldNum" sz="quarter" idx="12"/>
          </p:nvPr>
        </p:nvSpPr>
        <p:spPr/>
        <p:txBody>
          <a:bodyPr/>
          <a:lstStyle/>
          <a:p>
            <a:fld id="{459A5F39-4CE7-434C-A5CB-50A363451602}" type="slidenum">
              <a:rPr lang="en-US" smtClean="0"/>
              <a:t>8</a:t>
            </a:fld>
            <a:endParaRPr lang="en-US"/>
          </a:p>
        </p:txBody>
      </p:sp>
    </p:spTree>
    <p:extLst>
      <p:ext uri="{BB962C8B-B14F-4D97-AF65-F5344CB8AC3E}">
        <p14:creationId xmlns:p14="http://schemas.microsoft.com/office/powerpoint/2010/main" val="280733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C444-D970-1446-8095-E709149B52AE}"/>
              </a:ext>
            </a:extLst>
          </p:cNvPr>
          <p:cNvSpPr>
            <a:spLocks noGrp="1"/>
          </p:cNvSpPr>
          <p:nvPr>
            <p:ph type="title"/>
          </p:nvPr>
        </p:nvSpPr>
        <p:spPr/>
        <p:txBody>
          <a:bodyPr/>
          <a:lstStyle/>
          <a:p>
            <a:r>
              <a:rPr lang="en-US" dirty="0"/>
              <a:t>I learned…</a:t>
            </a:r>
          </a:p>
        </p:txBody>
      </p:sp>
      <p:sp>
        <p:nvSpPr>
          <p:cNvPr id="3" name="Content Placeholder 2">
            <a:extLst>
              <a:ext uri="{FF2B5EF4-FFF2-40B4-BE49-F238E27FC236}">
                <a16:creationId xmlns:a16="http://schemas.microsoft.com/office/drawing/2014/main" id="{447514DF-F22E-BB40-9876-E060EF0C6EAA}"/>
              </a:ext>
            </a:extLst>
          </p:cNvPr>
          <p:cNvSpPr>
            <a:spLocks noGrp="1"/>
          </p:cNvSpPr>
          <p:nvPr>
            <p:ph idx="1"/>
          </p:nvPr>
        </p:nvSpPr>
        <p:spPr/>
        <p:txBody>
          <a:bodyPr>
            <a:normAutofit/>
          </a:bodyPr>
          <a:lstStyle/>
          <a:p>
            <a:r>
              <a:rPr lang="en-US" dirty="0"/>
              <a:t>Mere-liberty in Hume</a:t>
            </a:r>
          </a:p>
          <a:p>
            <a:r>
              <a:rPr lang="en-US" dirty="0"/>
              <a:t>The role of natural jurisprudence in liberal political theory</a:t>
            </a:r>
          </a:p>
          <a:p>
            <a:r>
              <a:rPr lang="en-US" dirty="0"/>
              <a:t>The importance of </a:t>
            </a:r>
            <a:r>
              <a:rPr lang="en-US" dirty="0">
                <a:solidFill>
                  <a:srgbClr val="FFFF00"/>
                </a:solidFill>
              </a:rPr>
              <a:t>jural integration</a:t>
            </a:r>
            <a:r>
              <a:rPr lang="en-US" dirty="0"/>
              <a:t> in liberal political theory: </a:t>
            </a:r>
            <a:r>
              <a:rPr lang="en-US" dirty="0">
                <a:solidFill>
                  <a:srgbClr val="FFFF00"/>
                </a:solidFill>
              </a:rPr>
              <a:t>The liberal nation-state</a:t>
            </a:r>
          </a:p>
          <a:p>
            <a:r>
              <a:rPr lang="en-US" dirty="0">
                <a:solidFill>
                  <a:srgbClr val="FFFF00"/>
                </a:solidFill>
              </a:rPr>
              <a:t>The jural logic of one’s own</a:t>
            </a:r>
          </a:p>
          <a:p>
            <a:r>
              <a:rPr lang="en-US" dirty="0"/>
              <a:t>The arc and character of liberalism 1.0</a:t>
            </a:r>
          </a:p>
          <a:p>
            <a:endParaRPr lang="en-US" dirty="0"/>
          </a:p>
        </p:txBody>
      </p:sp>
      <p:sp>
        <p:nvSpPr>
          <p:cNvPr id="4" name="Slide Number Placeholder 3">
            <a:extLst>
              <a:ext uri="{FF2B5EF4-FFF2-40B4-BE49-F238E27FC236}">
                <a16:creationId xmlns:a16="http://schemas.microsoft.com/office/drawing/2014/main" id="{2472C929-ECD8-D244-94FA-F754A58BBF67}"/>
              </a:ext>
            </a:extLst>
          </p:cNvPr>
          <p:cNvSpPr>
            <a:spLocks noGrp="1"/>
          </p:cNvSpPr>
          <p:nvPr>
            <p:ph type="sldNum" sz="quarter" idx="12"/>
          </p:nvPr>
        </p:nvSpPr>
        <p:spPr/>
        <p:txBody>
          <a:bodyPr/>
          <a:lstStyle/>
          <a:p>
            <a:fld id="{459A5F39-4CE7-434C-A5CB-50A363451602}" type="slidenum">
              <a:rPr lang="en-US" smtClean="0"/>
              <a:t>9</a:t>
            </a:fld>
            <a:endParaRPr lang="en-US"/>
          </a:p>
        </p:txBody>
      </p:sp>
    </p:spTree>
    <p:extLst>
      <p:ext uri="{BB962C8B-B14F-4D97-AF65-F5344CB8AC3E}">
        <p14:creationId xmlns:p14="http://schemas.microsoft.com/office/powerpoint/2010/main" val="8834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121161</TotalTime>
  <Words>3655</Words>
  <Application>Microsoft Macintosh PowerPoint</Application>
  <PresentationFormat>On-screen Show (4:3)</PresentationFormat>
  <Paragraphs>467</Paragraphs>
  <Slides>63</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5" baseType="lpstr">
      <vt:lpstr>Brush Script MT</vt:lpstr>
      <vt:lpstr>Apple Chancery</vt:lpstr>
      <vt:lpstr>Arial</vt:lpstr>
      <vt:lpstr>Book Antiqua</vt:lpstr>
      <vt:lpstr>Calibri</vt:lpstr>
      <vt:lpstr>Segoe Script</vt:lpstr>
      <vt:lpstr>Symbol</vt:lpstr>
      <vt:lpstr>Times New Roman</vt:lpstr>
      <vt:lpstr>Wingdings</vt:lpstr>
      <vt:lpstr>Wingdings 2</vt:lpstr>
      <vt:lpstr>Habitat</vt:lpstr>
      <vt:lpstr>Bitmap Image</vt:lpstr>
      <vt:lpstr>   David Hume Liberal Political Theory  GMU 27 Nov 2018 Youtube video: https://youtu.be/7cNI1uC620c</vt:lpstr>
      <vt:lpstr>“Mere-liberty in David Hume”</vt:lpstr>
      <vt:lpstr>A Companion to David Hume</vt:lpstr>
      <vt:lpstr>Related Dan Klein videos</vt:lpstr>
      <vt:lpstr>James Madison</vt:lpstr>
      <vt:lpstr>PowerPoint Presentation</vt:lpstr>
      <vt:lpstr>Paradox</vt:lpstr>
      <vt:lpstr>“liberty” in Hume</vt:lpstr>
      <vt:lpstr>I learned…</vt:lpstr>
      <vt:lpstr>1440-1776</vt:lpstr>
      <vt:lpstr>PowerPoint Presentation</vt:lpstr>
      <vt:lpstr>High things, sacred things. Low things, mundane things.</vt:lpstr>
      <vt:lpstr>J.G.A. Pocock</vt:lpstr>
      <vt:lpstr>Dugald Stewart</vt:lpstr>
      <vt:lpstr>Some genealogy of liberalism 1.0 </vt:lpstr>
      <vt:lpstr>Hume scholarship</vt:lpstr>
      <vt:lpstr>Others shy on mere-liberty</vt:lpstr>
      <vt:lpstr>“transportation”</vt:lpstr>
      <vt:lpstr>“liberty”</vt:lpstr>
      <vt:lpstr>James Madison</vt:lpstr>
      <vt:lpstr>PowerPoint Presentation</vt:lpstr>
      <vt:lpstr>Polysemy, contrarieties</vt:lpstr>
      <vt:lpstr>PowerPoint Presentation</vt:lpstr>
      <vt:lpstr>“abstaining”</vt:lpstr>
      <vt:lpstr>PowerPoint Presentation</vt:lpstr>
      <vt:lpstr>PowerPoint Presentation</vt:lpstr>
      <vt:lpstr>Commutative justice</vt:lpstr>
      <vt:lpstr>Self-ownership</vt:lpstr>
      <vt:lpstr>Self-ownership</vt:lpstr>
      <vt:lpstr>In the History</vt:lpstr>
      <vt:lpstr>Property extended, Contract</vt:lpstr>
      <vt:lpstr>CJ conventions</vt:lpstr>
      <vt:lpstr>David Hume</vt:lpstr>
      <vt:lpstr>David Hume</vt:lpstr>
      <vt:lpstr>PowerPoint Presentation</vt:lpstr>
      <vt:lpstr>PowerPoint Presentation</vt:lpstr>
      <vt:lpstr>PowerPoint Presentation</vt:lpstr>
      <vt:lpstr>Knud Haakonssen</vt:lpstr>
      <vt:lpstr>Pinning down mere-liberty</vt:lpstr>
      <vt:lpstr>Stable polity in Britain</vt:lpstr>
      <vt:lpstr>Jural integration, Stable polity</vt:lpstr>
      <vt:lpstr>PowerPoint Presentation</vt:lpstr>
      <vt:lpstr>PowerPoint Presentation</vt:lpstr>
      <vt:lpstr>PowerPoint Presentation</vt:lpstr>
      <vt:lpstr>PowerPoint Presentation</vt:lpstr>
      <vt:lpstr>But…</vt:lpstr>
      <vt:lpstr>Hume’s History</vt:lpstr>
      <vt:lpstr>Hume’s History</vt:lpstr>
      <vt:lpstr>Andrew Sabl</vt:lpstr>
      <vt:lpstr>PowerPoint Presentation</vt:lpstr>
      <vt:lpstr>Hume’s History</vt:lpstr>
      <vt:lpstr>Conceptual fog, the fog of war</vt:lpstr>
      <vt:lpstr>PowerPoint Presentation</vt:lpstr>
      <vt:lpstr>PowerPoint Presentation</vt:lpstr>
      <vt:lpstr>PowerPoint Presentation</vt:lpstr>
      <vt:lpstr>Mere-liberty talk is copious</vt:lpstr>
      <vt:lpstr>Policy judgment</vt:lpstr>
      <vt:lpstr>Hume</vt:lpstr>
      <vt:lpstr>PowerPoint Presentation</vt:lpstr>
      <vt:lpstr>Why the unclarity?</vt:lpstr>
      <vt:lpstr>PowerPoint Presentation</vt:lpstr>
      <vt:lpstr>PowerPoint Presentation</vt:lpstr>
      <vt:lpstr>Thank you for your attention!</vt:lpstr>
    </vt:vector>
  </TitlesOfParts>
  <Company>GMU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Layers and Lenses: Remarks on Russell Roberts’s How Adam Smith Can Change Your Life  </dc:title>
  <dc:creator>Daniel Klein</dc:creator>
  <cp:lastModifiedBy>Daniel B Klein</cp:lastModifiedBy>
  <cp:revision>885</cp:revision>
  <cp:lastPrinted>2018-12-06T05:55:01Z</cp:lastPrinted>
  <dcterms:created xsi:type="dcterms:W3CDTF">2015-01-18T22:07:48Z</dcterms:created>
  <dcterms:modified xsi:type="dcterms:W3CDTF">2018-12-06T16:00:39Z</dcterms:modified>
</cp:coreProperties>
</file>